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comments/comment4.xml" ContentType="application/vnd.openxmlformats-officedocument.presentationml.comments+xml"/>
  <Override PartName="/ppt/comments/comment5.xml" ContentType="application/vnd.openxmlformats-officedocument.presentationml.comments+xml"/>
  <Override PartName="/ppt/comments/comment6.xml" ContentType="application/vnd.openxmlformats-officedocument.presentationml.comments+xml"/>
  <Override PartName="/ppt/comments/comment7.xml" ContentType="application/vnd.openxmlformats-officedocument.presentationml.comments+xml"/>
  <Override PartName="/ppt/comments/comment8.xml" ContentType="application/vnd.openxmlformats-officedocument.presentationml.comments+xml"/>
  <Override PartName="/ppt/comments/comment9.xml" ContentType="application/vnd.openxmlformats-officedocument.presentationml.comments+xml"/>
  <Override PartName="/ppt/comments/comment10.xml" ContentType="application/vnd.openxmlformats-officedocument.presentationml.comments+xml"/>
  <Override PartName="/ppt/comments/comment11.xml" ContentType="application/vnd.openxmlformats-officedocument.presentationml.comments+xml"/>
  <Override PartName="/ppt/comments/comment12.xml" ContentType="application/vnd.openxmlformats-officedocument.presentationml.comments+xml"/>
  <Override PartName="/ppt/comments/comment13.xml" ContentType="application/vnd.openxmlformats-officedocument.presentationml.comments+xml"/>
  <Override PartName="/ppt/comments/comment14.xml" ContentType="application/vnd.openxmlformats-officedocument.presentationml.comments+xml"/>
  <Override PartName="/ppt/comments/comment15.xml" ContentType="application/vnd.openxmlformats-officedocument.presentationml.comments+xml"/>
  <Override PartName="/ppt/comments/comment16.xml" ContentType="application/vnd.openxmlformats-officedocument.presentationml.comment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comment17.xml" ContentType="application/vnd.openxmlformats-officedocument.presentationml.comments+xml"/>
  <Override PartName="/ppt/comments/comment18.xml" ContentType="application/vnd.openxmlformats-officedocument.presentationml.comments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72"/>
  </p:notesMasterIdLst>
  <p:sldIdLst>
    <p:sldId id="257" r:id="rId2"/>
    <p:sldId id="289" r:id="rId3"/>
    <p:sldId id="423" r:id="rId4"/>
    <p:sldId id="259" r:id="rId5"/>
    <p:sldId id="496" r:id="rId6"/>
    <p:sldId id="419" r:id="rId7"/>
    <p:sldId id="511" r:id="rId8"/>
    <p:sldId id="418" r:id="rId9"/>
    <p:sldId id="422" r:id="rId10"/>
    <p:sldId id="421" r:id="rId11"/>
    <p:sldId id="512" r:id="rId12"/>
    <p:sldId id="370" r:id="rId13"/>
    <p:sldId id="260" r:id="rId14"/>
    <p:sldId id="258" r:id="rId15"/>
    <p:sldId id="513" r:id="rId16"/>
    <p:sldId id="439" r:id="rId17"/>
    <p:sldId id="441" r:id="rId18"/>
    <p:sldId id="518" r:id="rId19"/>
    <p:sldId id="519" r:id="rId20"/>
    <p:sldId id="517" r:id="rId21"/>
    <p:sldId id="520" r:id="rId22"/>
    <p:sldId id="442" r:id="rId23"/>
    <p:sldId id="443" r:id="rId24"/>
    <p:sldId id="444" r:id="rId25"/>
    <p:sldId id="446" r:id="rId26"/>
    <p:sldId id="498" r:id="rId27"/>
    <p:sldId id="262" r:id="rId28"/>
    <p:sldId id="516" r:id="rId29"/>
    <p:sldId id="264" r:id="rId30"/>
    <p:sldId id="437" r:id="rId31"/>
    <p:sldId id="447" r:id="rId32"/>
    <p:sldId id="448" r:id="rId33"/>
    <p:sldId id="449" r:id="rId34"/>
    <p:sldId id="450" r:id="rId35"/>
    <p:sldId id="451" r:id="rId36"/>
    <p:sldId id="452" r:id="rId37"/>
    <p:sldId id="453" r:id="rId38"/>
    <p:sldId id="454" r:id="rId39"/>
    <p:sldId id="455" r:id="rId40"/>
    <p:sldId id="456" r:id="rId41"/>
    <p:sldId id="459" r:id="rId42"/>
    <p:sldId id="596" r:id="rId43"/>
    <p:sldId id="457" r:id="rId44"/>
    <p:sldId id="458" r:id="rId45"/>
    <p:sldId id="597" r:id="rId46"/>
    <p:sldId id="460" r:id="rId47"/>
    <p:sldId id="461" r:id="rId48"/>
    <p:sldId id="462" r:id="rId49"/>
    <p:sldId id="463" r:id="rId50"/>
    <p:sldId id="464" r:id="rId51"/>
    <p:sldId id="465" r:id="rId52"/>
    <p:sldId id="466" r:id="rId53"/>
    <p:sldId id="467" r:id="rId54"/>
    <p:sldId id="550" r:id="rId55"/>
    <p:sldId id="560" r:id="rId56"/>
    <p:sldId id="561" r:id="rId57"/>
    <p:sldId id="562" r:id="rId58"/>
    <p:sldId id="563" r:id="rId59"/>
    <p:sldId id="564" r:id="rId60"/>
    <p:sldId id="487" r:id="rId61"/>
    <p:sldId id="565" r:id="rId62"/>
    <p:sldId id="566" r:id="rId63"/>
    <p:sldId id="567" r:id="rId64"/>
    <p:sldId id="568" r:id="rId65"/>
    <p:sldId id="595" r:id="rId66"/>
    <p:sldId id="592" r:id="rId67"/>
    <p:sldId id="569" r:id="rId68"/>
    <p:sldId id="570" r:id="rId69"/>
    <p:sldId id="571" r:id="rId70"/>
    <p:sldId id="594" r:id="rId71"/>
    <p:sldId id="572" r:id="rId72"/>
    <p:sldId id="573" r:id="rId73"/>
    <p:sldId id="574" r:id="rId74"/>
    <p:sldId id="575" r:id="rId75"/>
    <p:sldId id="576" r:id="rId76"/>
    <p:sldId id="577" r:id="rId77"/>
    <p:sldId id="578" r:id="rId78"/>
    <p:sldId id="579" r:id="rId79"/>
    <p:sldId id="488" r:id="rId80"/>
    <p:sldId id="580" r:id="rId81"/>
    <p:sldId id="311" r:id="rId82"/>
    <p:sldId id="522" r:id="rId83"/>
    <p:sldId id="312" r:id="rId84"/>
    <p:sldId id="313" r:id="rId85"/>
    <p:sldId id="314" r:id="rId86"/>
    <p:sldId id="315" r:id="rId87"/>
    <p:sldId id="331" r:id="rId88"/>
    <p:sldId id="581" r:id="rId89"/>
    <p:sldId id="490" r:id="rId90"/>
    <p:sldId id="491" r:id="rId91"/>
    <p:sldId id="492" r:id="rId92"/>
    <p:sldId id="493" r:id="rId93"/>
    <p:sldId id="494" r:id="rId94"/>
    <p:sldId id="495" r:id="rId95"/>
    <p:sldId id="371" r:id="rId96"/>
    <p:sldId id="427" r:id="rId97"/>
    <p:sldId id="349" r:id="rId98"/>
    <p:sldId id="431" r:id="rId99"/>
    <p:sldId id="429" r:id="rId100"/>
    <p:sldId id="430" r:id="rId101"/>
    <p:sldId id="432" r:id="rId102"/>
    <p:sldId id="433" r:id="rId103"/>
    <p:sldId id="352" r:id="rId104"/>
    <p:sldId id="499" r:id="rId105"/>
    <p:sldId id="434" r:id="rId106"/>
    <p:sldId id="350" r:id="rId107"/>
    <p:sldId id="435" r:id="rId108"/>
    <p:sldId id="355" r:id="rId109"/>
    <p:sldId id="356" r:id="rId110"/>
    <p:sldId id="390" r:id="rId111"/>
    <p:sldId id="554" r:id="rId112"/>
    <p:sldId id="351" r:id="rId113"/>
    <p:sldId id="436" r:id="rId114"/>
    <p:sldId id="353" r:id="rId115"/>
    <p:sldId id="379" r:id="rId116"/>
    <p:sldId id="376" r:id="rId117"/>
    <p:sldId id="393" r:id="rId118"/>
    <p:sldId id="372" r:id="rId119"/>
    <p:sldId id="374" r:id="rId120"/>
    <p:sldId id="584" r:id="rId121"/>
    <p:sldId id="502" r:id="rId122"/>
    <p:sldId id="375" r:id="rId123"/>
    <p:sldId id="394" r:id="rId124"/>
    <p:sldId id="588" r:id="rId125"/>
    <p:sldId id="358" r:id="rId126"/>
    <p:sldId id="360" r:id="rId127"/>
    <p:sldId id="590" r:id="rId128"/>
    <p:sldId id="591" r:id="rId129"/>
    <p:sldId id="363" r:id="rId130"/>
    <p:sldId id="359" r:id="rId131"/>
    <p:sldId id="589" r:id="rId132"/>
    <p:sldId id="383" r:id="rId133"/>
    <p:sldId id="582" r:id="rId134"/>
    <p:sldId id="598" r:id="rId135"/>
    <p:sldId id="599" r:id="rId136"/>
    <p:sldId id="600" r:id="rId137"/>
    <p:sldId id="601" r:id="rId138"/>
    <p:sldId id="602" r:id="rId139"/>
    <p:sldId id="603" r:id="rId140"/>
    <p:sldId id="604" r:id="rId141"/>
    <p:sldId id="605" r:id="rId142"/>
    <p:sldId id="506" r:id="rId143"/>
    <p:sldId id="387" r:id="rId144"/>
    <p:sldId id="396" r:id="rId145"/>
    <p:sldId id="388" r:id="rId146"/>
    <p:sldId id="398" r:id="rId147"/>
    <p:sldId id="365" r:id="rId148"/>
    <p:sldId id="399" r:id="rId149"/>
    <p:sldId id="505" r:id="rId150"/>
    <p:sldId id="385" r:id="rId151"/>
    <p:sldId id="510" r:id="rId152"/>
    <p:sldId id="509" r:id="rId153"/>
    <p:sldId id="552" r:id="rId154"/>
    <p:sldId id="373" r:id="rId155"/>
    <p:sldId id="585" r:id="rId156"/>
    <p:sldId id="586" r:id="rId157"/>
    <p:sldId id="395" r:id="rId158"/>
    <p:sldId id="531" r:id="rId159"/>
    <p:sldId id="555" r:id="rId160"/>
    <p:sldId id="556" r:id="rId161"/>
    <p:sldId id="557" r:id="rId162"/>
    <p:sldId id="558" r:id="rId163"/>
    <p:sldId id="508" r:id="rId164"/>
    <p:sldId id="366" r:id="rId165"/>
    <p:sldId id="386" r:id="rId166"/>
    <p:sldId id="367" r:id="rId167"/>
    <p:sldId id="389" r:id="rId168"/>
    <p:sldId id="368" r:id="rId169"/>
    <p:sldId id="400" r:id="rId170"/>
    <p:sldId id="339" r:id="rId17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uilluame Bal (ext)" initials="GB(" lastIdx="48" clrIdx="0">
    <p:extLst/>
  </p:cmAuthor>
  <p:cmAuthor id="2" name="training1" initials="t" lastIdx="3" clrIdx="1"/>
  <p:cmAuthor id="3" name="Yves Reecht" initials="YR" lastIdx="1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7E7E"/>
    <a:srgbClr val="ECBEBA"/>
    <a:srgbClr val="C9DE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226" autoAdjust="0"/>
    <p:restoredTop sz="94628" autoAdjust="0"/>
  </p:normalViewPr>
  <p:slideViewPr>
    <p:cSldViewPr snapToGrid="0">
      <p:cViewPr varScale="1">
        <p:scale>
          <a:sx n="87" d="100"/>
          <a:sy n="87" d="100"/>
        </p:scale>
        <p:origin x="1704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9176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54" Type="http://schemas.openxmlformats.org/officeDocument/2006/relationships/slide" Target="slides/slide153.xml"/><Relationship Id="rId159" Type="http://schemas.openxmlformats.org/officeDocument/2006/relationships/slide" Target="slides/slide158.xml"/><Relationship Id="rId175" Type="http://schemas.openxmlformats.org/officeDocument/2006/relationships/viewProps" Target="viewProps.xml"/><Relationship Id="rId170" Type="http://schemas.openxmlformats.org/officeDocument/2006/relationships/slide" Target="slides/slide169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65" Type="http://schemas.openxmlformats.org/officeDocument/2006/relationships/slide" Target="slides/slide16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71" Type="http://schemas.openxmlformats.org/officeDocument/2006/relationships/slide" Target="slides/slide170.xml"/><Relationship Id="rId176" Type="http://schemas.openxmlformats.org/officeDocument/2006/relationships/theme" Target="theme/theme1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slide" Target="slides/slide16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77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72" Type="http://schemas.openxmlformats.org/officeDocument/2006/relationships/notesMaster" Target="notesMasters/notesMaster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commentAuthors" Target="commentAuthor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presProps" Target="pres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1-15T12:15:11.987" idx="15">
    <p:pos x="4944" y="2333"/>
    <p:text>keep for later, create 'extras' section at the end</p:text>
    <p:extLst>
      <p:ext uri="{C676402C-5697-4E1C-873F-D02D1690AC5C}">
        <p15:threadingInfo xmlns:p15="http://schemas.microsoft.com/office/powerpoint/2012/main" timeZoneBias="0"/>
      </p:ext>
    </p:extLst>
  </p:cm>
  <p:cm authorId="3" dt="2017-11-17T17:26:35.960" idx="1">
    <p:pos x="4973" y="2455"/>
    <p:text>Non, je prefere garder ca ici: tout ce que tu peux faire sur un vecteur peut etre fait sur ceux la aussi.</p:text>
  </p:cm>
</p:cmLst>
</file>

<file path=ppt/comments/comment10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1-15T12:48:19.956" idx="34">
    <p:pos x="1757" y="221"/>
    <p:text>suppress as already presented by Yves</p:text>
    <p:extLst>
      <p:ext uri="{C676402C-5697-4E1C-873F-D02D1690AC5C}">
        <p15:threadingInfo xmlns:p15="http://schemas.microsoft.com/office/powerpoint/2012/main" timeZoneBias="0"/>
      </p:ext>
    </p:extLst>
  </p:cm>
</p:cmLst>
</file>

<file path=ppt/comments/comment1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1-15T12:49:12.881" idx="35">
    <p:pos x="4262" y="3648"/>
    <p:text>suppress last sentence, create second dia giving potential data entry issues</p:text>
    <p:extLst>
      <p:ext uri="{C676402C-5697-4E1C-873F-D02D1690AC5C}">
        <p15:threadingInfo xmlns:p15="http://schemas.microsoft.com/office/powerpoint/2012/main" timeZoneBias="0"/>
      </p:ext>
    </p:extLst>
  </p:cm>
</p:cmLst>
</file>

<file path=ppt/comments/comment1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1-15T12:50:14.095" idx="36">
    <p:pos x="5635" y="3091"/>
    <p:text>keep for later ?!</p:text>
    <p:extLst>
      <p:ext uri="{C676402C-5697-4E1C-873F-D02D1690AC5C}">
        <p15:threadingInfo xmlns:p15="http://schemas.microsoft.com/office/powerpoint/2012/main" timeZoneBias="0"/>
      </p:ext>
    </p:extLst>
  </p:cm>
</p:cmLst>
</file>

<file path=ppt/comments/comment1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6-10-10T14:31:41.136" idx="11">
    <p:pos x="2440" y="831"/>
    <p:text>Verifier les noms des fichiers a creer pour etre coherents</p:text>
  </p:cm>
</p:cmLst>
</file>

<file path=ppt/comments/comment1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1-15T12:59:22.860" idx="40">
    <p:pos x="4618" y="2448"/>
    <p:text>sperate and coule with next slide</p:text>
    <p:extLst>
      <p:ext uri="{C676402C-5697-4E1C-873F-D02D1690AC5C}">
        <p15:threadingInfo xmlns:p15="http://schemas.microsoft.com/office/powerpoint/2012/main" timeZoneBias="0"/>
      </p:ext>
    </p:extLst>
  </p:cm>
</p:cmLst>
</file>

<file path=ppt/comments/comment1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1-15T13:01:12.270" idx="43">
    <p:pos x="1507" y="115"/>
    <p:text>make them do easy exercices to realize i value changes</p:text>
    <p:extLst>
      <p:ext uri="{C676402C-5697-4E1C-873F-D02D1690AC5C}">
        <p15:threadingInfo xmlns:p15="http://schemas.microsoft.com/office/powerpoint/2012/main" timeZoneBias="0"/>
      </p:ext>
    </p:extLst>
  </p:cm>
</p:cmLst>
</file>

<file path=ppt/comments/comment1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1-15T13:01:12.270" idx="43">
    <p:pos x="1507" y="115"/>
    <p:text>make them do easy exercices to realize i value changes</p:text>
    <p:extLst>
      <p:ext uri="{C676402C-5697-4E1C-873F-D02D1690AC5C}">
        <p15:threadingInfo xmlns:p15="http://schemas.microsoft.com/office/powerpoint/2012/main" timeZoneBias="0"/>
      </p:ext>
    </p:extLst>
  </p:cm>
</p:cmLst>
</file>

<file path=ppt/comments/comment1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1-15T13:00:50.412" idx="42">
    <p:pos x="1728" y="115"/>
    <p:text>move into extra section</p:text>
    <p:extLst>
      <p:ext uri="{C676402C-5697-4E1C-873F-D02D1690AC5C}">
        <p15:threadingInfo xmlns:p15="http://schemas.microsoft.com/office/powerpoint/2012/main" timeZoneBias="0"/>
      </p:ext>
    </p:extLst>
  </p:cm>
</p:cmLst>
</file>

<file path=ppt/comments/comment1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1-15T12:47:33.614" idx="33">
    <p:pos x="4925" y="221"/>
    <p:text>move in extra</p:text>
    <p:extLst>
      <p:ext uri="{C676402C-5697-4E1C-873F-D02D1690AC5C}">
        <p15:threadingInfo xmlns:p15="http://schemas.microsoft.com/office/powerpoint/2012/main" timeZoneBias="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1-15T12:20:20.460" idx="18">
    <p:pos x="10" y="10"/>
    <p:text>more exercises to be sure people are okay with it. Struggled to much latter</p:text>
    <p:extLst>
      <p:ext uri="{C676402C-5697-4E1C-873F-D02D1690AC5C}">
        <p15:threadingInfo xmlns:p15="http://schemas.microsoft.com/office/powerpoint/2012/main" timeZoneBias="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1-15T12:20:20.460" idx="48">
    <p:pos x="10" y="10"/>
    <p:text>more exercises to be sure people are okay with it. Struggled to much latter</p:text>
    <p:extLst>
      <p:ext uri="{C676402C-5697-4E1C-873F-D02D1690AC5C}">
        <p15:threadingInfo xmlns:p15="http://schemas.microsoft.com/office/powerpoint/2012/main" timeZoneBias="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1-15T12:30:02.962" idx="24">
    <p:pos x="10" y="10"/>
    <p:text>add above with part on seq</p:text>
    <p:extLst>
      <p:ext uri="{C676402C-5697-4E1C-873F-D02D1690AC5C}">
        <p15:threadingInfo xmlns:p15="http://schemas.microsoft.com/office/powerpoint/2012/main" timeZoneBias="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1-15T12:40:23.260" idx="29">
    <p:pos x="10" y="10"/>
    <p:text>decompose into three slides with exercises following. Require more exercises</p:text>
    <p:extLst>
      <p:ext uri="{C676402C-5697-4E1C-873F-D02D1690AC5C}">
        <p15:threadingInfo xmlns:p15="http://schemas.microsoft.com/office/powerpoint/2012/main" timeZoneBias="0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1-15T12:57:33.713" idx="39">
    <p:pos x="10" y="10"/>
    <p:text>load true big data then</p:text>
    <p:extLst>
      <p:ext uri="{C676402C-5697-4E1C-873F-D02D1690AC5C}">
        <p15:threadingInfo xmlns:p15="http://schemas.microsoft.com/office/powerpoint/2012/main" timeZoneBias="0"/>
      </p:ext>
    </p:extLst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1-15T12:57:33.713" idx="39">
    <p:pos x="10" y="10"/>
    <p:text>load true big data then</p:text>
    <p:extLst>
      <p:ext uri="{C676402C-5697-4E1C-873F-D02D1690AC5C}">
        <p15:threadingInfo xmlns:p15="http://schemas.microsoft.com/office/powerpoint/2012/main" timeZoneBias="0"/>
      </p:ext>
    </p:extLst>
  </p:cm>
</p:cmLst>
</file>

<file path=ppt/comments/comment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1-15T16:47:24.159" idx="45">
    <p:pos x="10" y="10"/>
    <p:text>later</p:text>
    <p:extLst>
      <p:ext uri="{C676402C-5697-4E1C-873F-D02D1690AC5C}">
        <p15:threadingInfo xmlns:p15="http://schemas.microsoft.com/office/powerpoint/2012/main" timeZoneBias="0"/>
      </p:ext>
    </p:extLst>
  </p:cm>
</p:cmLst>
</file>

<file path=ppt/comments/comment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1-15T12:47:01.841" idx="32">
    <p:pos x="3562" y="221"/>
    <p:text>move for later ?</p:text>
    <p:extLst>
      <p:ext uri="{C676402C-5697-4E1C-873F-D02D1690AC5C}">
        <p15:threadingInfo xmlns:p15="http://schemas.microsoft.com/office/powerpoint/2012/main" timeZoneBias="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0B2009-1942-4BBC-8ADC-E17CA5DB2036}" type="datetimeFigureOut">
              <a:rPr lang="en-IE" smtClean="0"/>
              <a:pPr/>
              <a:t>20/11/2017</a:t>
            </a:fld>
            <a:endParaRPr lang="en-I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977E27-441B-49A7-9556-6E98F3EFB594}" type="slidenum">
              <a:rPr lang="en-IE" smtClean="0"/>
              <a:pPr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7535164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977E27-441B-49A7-9556-6E98F3EFB594}" type="slidenum">
              <a:rPr lang="en-IE" smtClean="0"/>
              <a:pPr/>
              <a:t>135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7654323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977E27-441B-49A7-9556-6E98F3EFB594}" type="slidenum">
              <a:rPr lang="en-IE" smtClean="0"/>
              <a:pPr/>
              <a:t>136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7197374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A6B85EE-19F7-4805-9267-1FE193330CEF}" type="slidenum">
              <a:rPr lang="en-IE" altLang="en-US"/>
              <a:pPr/>
              <a:t>168</a:t>
            </a:fld>
            <a:endParaRPr lang="en-IE" altLang="en-US"/>
          </a:p>
        </p:txBody>
      </p:sp>
      <p:sp>
        <p:nvSpPr>
          <p:cNvPr id="69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ln/>
        </p:spPr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IE" altLang="en-US"/>
          </a:p>
        </p:txBody>
      </p:sp>
    </p:spTree>
    <p:extLst>
      <p:ext uri="{BB962C8B-B14F-4D97-AF65-F5344CB8AC3E}">
        <p14:creationId xmlns:p14="http://schemas.microsoft.com/office/powerpoint/2010/main" val="37113252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/>
              <a:pPr/>
              <a:t>20/11/2017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/>
              <a:pPr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7607223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/>
              <a:pPr/>
              <a:t>20/11/2017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/>
              <a:pPr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0852365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/>
              <a:pPr/>
              <a:t>20/11/2017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/>
              <a:pPr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4615856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/>
              <a:pPr/>
              <a:t>20/11/2017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/>
              <a:pPr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6253735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/>
              <a:pPr/>
              <a:t>20/11/2017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/>
              <a:pPr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9082350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/>
              <a:pPr/>
              <a:t>20/11/2017</a:t>
            </a:fld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/>
              <a:pPr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967745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/>
              <a:pPr/>
              <a:t>20/11/2017</a:t>
            </a:fld>
            <a:endParaRPr lang="en-I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/>
              <a:pPr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058534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/>
              <a:pPr/>
              <a:t>20/11/2017</a:t>
            </a:fld>
            <a:endParaRPr lang="en-I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/>
              <a:pPr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3023939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/>
              <a:pPr/>
              <a:t>20/11/2017</a:t>
            </a:fld>
            <a:endParaRPr lang="en-I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/>
              <a:pPr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8584434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/>
              <a:pPr/>
              <a:t>20/11/2017</a:t>
            </a:fld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/>
              <a:pPr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8249473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/>
              <a:pPr/>
              <a:t>20/11/2017</a:t>
            </a:fld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/>
              <a:pPr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7201676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FBFB-1B28-4FC1-8DBD-81E5B345B8A7}" type="datetimeFigureOut">
              <a:rPr lang="en-IE" smtClean="0"/>
              <a:pPr/>
              <a:t>20/11/2017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6273E9-90D8-4721-989F-C24A9CFAA279}" type="slidenum">
              <a:rPr lang="en-IE" smtClean="0"/>
              <a:pPr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9259793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hyperlink" Target="https://github.com/GuillaumeBal/r.training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4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6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8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1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4.png"/><Relationship Id="rId4" Type="http://schemas.openxmlformats.org/officeDocument/2006/relationships/image" Target="../media/image143.jpeg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4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ookbook-r.com/Graphs/Axes_(ggplot2)/" TargetMode="External"/><Relationship Id="rId7" Type="http://schemas.openxmlformats.org/officeDocument/2006/relationships/image" Target="../media/image149.jpeg"/><Relationship Id="rId2" Type="http://schemas.openxmlformats.org/officeDocument/2006/relationships/hyperlink" Target="https://bigfish.joomla.com/meetings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hyperlink" Target="http://www.r-graph-gallery.com/" TargetMode="External"/><Relationship Id="rId4" Type="http://schemas.openxmlformats.org/officeDocument/2006/relationships/hyperlink" Target="http://girke.bioinformatics.ucr.edu/GEN242/vignettes/15_Rgraphics/Rgraphics.html" TargetMode="Externa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gif"/><Relationship Id="rId1" Type="http://schemas.openxmlformats.org/officeDocument/2006/relationships/slideLayout" Target="../slideLayouts/slideLayout3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obert_Gentleman_(statistician)" TargetMode="External"/><Relationship Id="rId2" Type="http://schemas.openxmlformats.org/officeDocument/2006/relationships/hyperlink" Target="https://en.wikipedia.org/wiki/Ross_Ihaka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hyperlink" Target="https://www.r-project.org/" TargetMode="External"/><Relationship Id="rId4" Type="http://schemas.openxmlformats.org/officeDocument/2006/relationships/hyperlink" Target="https://en.wikipedia.org/wiki/University_of_Auckland" TargetMode="Externa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15.xml"/><Relationship Id="rId4" Type="http://schemas.openxmlformats.org/officeDocument/2006/relationships/image" Target="../media/image155.png"/></Relationships>
</file>

<file path=ppt/slides/_rels/slide1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1.png"/><Relationship Id="rId3" Type="http://schemas.openxmlformats.org/officeDocument/2006/relationships/image" Target="../media/image157.png"/><Relationship Id="rId7" Type="http://schemas.openxmlformats.org/officeDocument/2006/relationships/image" Target="../media/image160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9.png"/><Relationship Id="rId5" Type="http://schemas.openxmlformats.org/officeDocument/2006/relationships/image" Target="../media/image6.png"/><Relationship Id="rId10" Type="http://schemas.openxmlformats.org/officeDocument/2006/relationships/comments" Target="../comments/comment16.xml"/><Relationship Id="rId4" Type="http://schemas.openxmlformats.org/officeDocument/2006/relationships/image" Target="../media/image158.png"/><Relationship Id="rId9" Type="http://schemas.openxmlformats.org/officeDocument/2006/relationships/image" Target="../media/image162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4.pn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6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6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68.jpeg"/><Relationship Id="rId1" Type="http://schemas.openxmlformats.org/officeDocument/2006/relationships/slideLayout" Target="../slideLayouts/slideLayout3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2.png"/><Relationship Id="rId4" Type="http://schemas.openxmlformats.org/officeDocument/2006/relationships/image" Target="../media/image171.pn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4.png"/><Relationship Id="rId4" Type="http://schemas.openxmlformats.org/officeDocument/2006/relationships/image" Target="../media/image173.pn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6.pn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0.jpeg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bigfish.joomla.com/" TargetMode="External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2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en.wikipedia.org/wiki/Homoscedasticity" TargetMode="External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4.png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bigfish.joomla.com/" TargetMode="External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tif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7.png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17.xml"/><Relationship Id="rId4" Type="http://schemas.openxmlformats.org/officeDocument/2006/relationships/image" Target="../media/image191.png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8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6.png"/><Relationship Id="rId5" Type="http://schemas.openxmlformats.org/officeDocument/2006/relationships/image" Target="../media/image195.png"/><Relationship Id="rId4" Type="http://schemas.openxmlformats.org/officeDocument/2006/relationships/image" Target="../media/image194.png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8.png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2.png"/><Relationship Id="rId5" Type="http://schemas.openxmlformats.org/officeDocument/2006/relationships/image" Target="../media/image201.png"/><Relationship Id="rId4" Type="http://schemas.openxmlformats.org/officeDocument/2006/relationships/image" Target="../media/image200.png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bigfish.joomla.com/" TargetMode="External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hyperlink" Target="https://cran.r-project.org/web/packages/xts" TargetMode="External"/><Relationship Id="rId2" Type="http://schemas.openxmlformats.org/officeDocument/2006/relationships/hyperlink" Target="https://cran.r-project.org/web/packages/zoo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hyperlink" Target="https://bigfish.joomla.com/" TargetMode="External"/><Relationship Id="rId4" Type="http://schemas.openxmlformats.org/officeDocument/2006/relationships/hyperlink" Target="https://cran.r-project.org/web/packages/quantmod" TargetMode="Externa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://derekogle.com/fishR/" TargetMode="External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4.png"/></Relationships>
</file>

<file path=ppt/slides/_rels/slide1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6.jpeg"/><Relationship Id="rId13" Type="http://schemas.openxmlformats.org/officeDocument/2006/relationships/image" Target="../media/image6.png"/><Relationship Id="rId3" Type="http://schemas.openxmlformats.org/officeDocument/2006/relationships/image" Target="../media/image205.jpeg"/><Relationship Id="rId7" Type="http://schemas.openxmlformats.org/officeDocument/2006/relationships/hyperlink" Target="mailto:bigfish_mailing_list@googlegroups.com" TargetMode="External"/><Relationship Id="rId12" Type="http://schemas.openxmlformats.org/officeDocument/2006/relationships/image" Target="../media/image2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stat.ethz.ch/mailman/listinfo/r-help" TargetMode="External"/><Relationship Id="rId11" Type="http://schemas.openxmlformats.org/officeDocument/2006/relationships/image" Target="../media/image209.gif"/><Relationship Id="rId5" Type="http://schemas.openxmlformats.org/officeDocument/2006/relationships/hyperlink" Target="http://r.789695.n4.nabble.com/" TargetMode="External"/><Relationship Id="rId10" Type="http://schemas.openxmlformats.org/officeDocument/2006/relationships/image" Target="../media/image208.jpeg"/><Relationship Id="rId4" Type="http://schemas.openxmlformats.org/officeDocument/2006/relationships/hyperlink" Target="http://stats.stackexchange.com/questions/tagged/r" TargetMode="External"/><Relationship Id="rId9" Type="http://schemas.openxmlformats.org/officeDocument/2006/relationships/image" Target="../media/image207.jpeg"/><Relationship Id="rId14" Type="http://schemas.openxmlformats.org/officeDocument/2006/relationships/image" Target="../media/image211.jpeg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7" Type="http://schemas.openxmlformats.org/officeDocument/2006/relationships/image" Target="../media/image6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jpeg"/><Relationship Id="rId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jpe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Relationship Id="rId9" Type="http://schemas.openxmlformats.org/officeDocument/2006/relationships/image" Target="../media/image6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4.xml"/><Relationship Id="rId4" Type="http://schemas.openxmlformats.org/officeDocument/2006/relationships/image" Target="../media/image5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comments" Target="../comments/comment5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2.jpe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6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6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7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7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jpeg"/><Relationship Id="rId3" Type="http://schemas.openxmlformats.org/officeDocument/2006/relationships/hyperlink" Target="https://www.datacamp.com/community/tutorials/r-tutorial-read-excel-into-r?tap_a=5644-dce66f&amp;tap_s=10907-287229" TargetMode="External"/><Relationship Id="rId7" Type="http://schemas.openxmlformats.org/officeDocument/2006/relationships/image" Target="../media/image100.png"/><Relationship Id="rId12" Type="http://schemas.openxmlformats.org/officeDocument/2006/relationships/image" Target="../media/image10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04.png"/><Relationship Id="rId5" Type="http://schemas.openxmlformats.org/officeDocument/2006/relationships/image" Target="../media/image99.png"/><Relationship Id="rId10" Type="http://schemas.openxmlformats.org/officeDocument/2006/relationships/image" Target="../media/image103.png"/><Relationship Id="rId4" Type="http://schemas.openxmlformats.org/officeDocument/2006/relationships/image" Target="../media/image98.png"/><Relationship Id="rId9" Type="http://schemas.openxmlformats.org/officeDocument/2006/relationships/image" Target="../media/image102.jpe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8.xml"/><Relationship Id="rId4" Type="http://schemas.openxmlformats.org/officeDocument/2006/relationships/image" Target="../media/image107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tat.ethz.ch/R-manual/R-devel/library/base/html/NA.html" TargetMode="Externa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9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10.xml"/><Relationship Id="rId4" Type="http://schemas.openxmlformats.org/officeDocument/2006/relationships/image" Target="../media/image111.jpe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11.xml"/><Relationship Id="rId4" Type="http://schemas.openxmlformats.org/officeDocument/2006/relationships/image" Target="../media/image113.jpe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3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126.gif"/><Relationship Id="rId4" Type="http://schemas.openxmlformats.org/officeDocument/2006/relationships/image" Target="../media/image125.png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8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0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219298"/>
            <a:ext cx="9144000" cy="3490152"/>
          </a:xfrm>
        </p:spPr>
        <p:txBody>
          <a:bodyPr>
            <a:normAutofit fontScale="90000"/>
          </a:bodyPr>
          <a:lstStyle/>
          <a:p>
            <a:r>
              <a:rPr lang="en-IE" sz="5400" dirty="0"/>
              <a:t>R for beginners training </a:t>
            </a:r>
            <a:r>
              <a:rPr lang="en-IE" sz="5400" dirty="0" smtClean="0"/>
              <a:t>course</a:t>
            </a:r>
            <a:br>
              <a:rPr lang="en-IE" sz="5400" dirty="0" smtClean="0"/>
            </a:br>
            <a:r>
              <a:rPr lang="en-IE" sz="5400" dirty="0"/>
              <a:t/>
            </a:r>
            <a:br>
              <a:rPr lang="en-IE" sz="5400" dirty="0"/>
            </a:br>
            <a:r>
              <a:rPr lang="en-IE" sz="2700" dirty="0"/>
              <a:t>Guillaume Bal &amp; Yves </a:t>
            </a:r>
            <a:r>
              <a:rPr lang="en-IE" sz="2700" dirty="0" err="1" smtClean="0"/>
              <a:t>Reecht</a:t>
            </a:r>
            <a:r>
              <a:rPr lang="en-IE" sz="2700" dirty="0" smtClean="0"/>
              <a:t/>
            </a:r>
            <a:br>
              <a:rPr lang="en-IE" sz="2700" dirty="0" smtClean="0"/>
            </a:br>
            <a:r>
              <a:rPr lang="en-IE" sz="2700" dirty="0"/>
              <a:t/>
            </a:r>
            <a:br>
              <a:rPr lang="en-IE" sz="2700" dirty="0"/>
            </a:br>
            <a:r>
              <a:rPr lang="en-IE" sz="2700" dirty="0">
                <a:hlinkClick r:id="rId2"/>
              </a:rPr>
              <a:t>https://</a:t>
            </a:r>
            <a:r>
              <a:rPr lang="en-IE" sz="2700" dirty="0" smtClean="0">
                <a:hlinkClick r:id="rId2"/>
              </a:rPr>
              <a:t>github.com/GuillaumeBal/r.training</a:t>
            </a:r>
            <a:r>
              <a:rPr lang="en-IE" sz="2700" dirty="0" smtClean="0"/>
              <a:t/>
            </a:r>
            <a:br>
              <a:rPr lang="en-IE" sz="2700" dirty="0" smtClean="0"/>
            </a:br>
            <a:r>
              <a:rPr lang="en-IE" sz="2700" dirty="0" smtClean="0"/>
              <a:t/>
            </a:r>
            <a:br>
              <a:rPr lang="en-IE" sz="2700" dirty="0" smtClean="0"/>
            </a:br>
            <a:r>
              <a:rPr lang="en-IE" sz="2700" dirty="0" smtClean="0"/>
              <a:t/>
            </a:r>
            <a:br>
              <a:rPr lang="en-IE" sz="2700" dirty="0" smtClean="0"/>
            </a:br>
            <a:r>
              <a:rPr lang="en-IE" sz="1600" dirty="0" smtClean="0"/>
              <a:t>November </a:t>
            </a:r>
            <a:r>
              <a:rPr lang="en-IE" sz="1600" dirty="0" smtClean="0"/>
              <a:t>2017</a:t>
            </a:r>
            <a:endParaRPr lang="en-IE" sz="1600" dirty="0"/>
          </a:p>
        </p:txBody>
      </p:sp>
      <p:pic>
        <p:nvPicPr>
          <p:cNvPr id="1026" name="Picture 2" descr="http://www.sthda.com/sthda/RDoc/figure/factor-analysis/factominer-principal-component-analysis-correlation-matrix-chart-data-mining-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470" y="4901769"/>
            <a:ext cx="1537272" cy="1737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http://www.sthda.com/sthda/RDoc/figure/factoextra/factoextra-package-principal-component-analysis-data-mining-13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2139" y="5049621"/>
            <a:ext cx="1275658" cy="1441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revolution-computing.typepad.com/.a/6a010534b1db25970b016762ea573c970b-800wi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7849" y="4991954"/>
            <a:ext cx="1917123" cy="1557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://www.rdatamining.com/_/rsrc/1421498830815/examples/social-network-analysis/sna-terms-1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9367" y="4871275"/>
            <a:ext cx="1636787" cy="1798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https://www.rstudio.com/wp-content/uploads/2014/04/rstudio-windows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2194" y="5049621"/>
            <a:ext cx="1531258" cy="1441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RStudio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3098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>
            <a:normAutofit/>
          </a:bodyPr>
          <a:lstStyle/>
          <a:p>
            <a:r>
              <a:rPr lang="en-IE" dirty="0" smtClean="0"/>
              <a:t>Coding basics elements</a:t>
            </a:r>
            <a:endParaRPr lang="en-IE" sz="2000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7287" y="1114103"/>
            <a:ext cx="8791613" cy="5416797"/>
          </a:xfrm>
        </p:spPr>
        <p:txBody>
          <a:bodyPr>
            <a:normAutofit fontScale="92500" lnSpcReduction="10000"/>
          </a:bodyPr>
          <a:lstStyle/>
          <a:p>
            <a:endParaRPr lang="en-IE" sz="2100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Inputs / </a:t>
            </a:r>
            <a:r>
              <a:rPr lang="en-IE" dirty="0" smtClean="0"/>
              <a:t>Outputs (interaction </a:t>
            </a:r>
            <a:r>
              <a:rPr lang="en-IE" dirty="0"/>
              <a:t>with external entities </a:t>
            </a:r>
            <a:r>
              <a:rPr lang="en-IE" dirty="0" smtClean="0"/>
              <a:t>)</a:t>
            </a:r>
            <a:endParaRPr lang="en-IE" dirty="0"/>
          </a:p>
          <a:p>
            <a:pPr marL="914400" lvl="1" indent="-457200">
              <a:buFont typeface="+mj-lt"/>
              <a:buAutoNum type="arabicPeriod"/>
            </a:pPr>
            <a:r>
              <a:rPr lang="en-IE" dirty="0"/>
              <a:t>loading data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E" dirty="0"/>
              <a:t>exporting results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Variables: </a:t>
            </a:r>
            <a:r>
              <a:rPr lang="en-IE" dirty="0"/>
              <a:t>place to hold data in memory with symbolic name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Functions: </a:t>
            </a:r>
            <a:r>
              <a:rPr lang="en-IE" dirty="0"/>
              <a:t>for executing </a:t>
            </a:r>
            <a:r>
              <a:rPr lang="en-IE" dirty="0" smtClean="0"/>
              <a:t>a </a:t>
            </a:r>
            <a:r>
              <a:rPr lang="en-IE" dirty="0"/>
              <a:t>task (think executing an action)  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Conditionals: </a:t>
            </a:r>
            <a:r>
              <a:rPr lang="en-IE" dirty="0"/>
              <a:t>execution of task if condition satisfied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Loops: repeating commands</a:t>
            </a:r>
          </a:p>
          <a:p>
            <a:endParaRPr lang="en-IE" dirty="0"/>
          </a:p>
          <a:p>
            <a:endParaRPr lang="en-IE" sz="2100" dirty="0"/>
          </a:p>
          <a:p>
            <a:endParaRPr lang="en-IE" dirty="0"/>
          </a:p>
        </p:txBody>
      </p:sp>
      <p:pic>
        <p:nvPicPr>
          <p:cNvPr id="6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4116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15350" cy="1325563"/>
          </a:xfrm>
        </p:spPr>
        <p:txBody>
          <a:bodyPr/>
          <a:lstStyle/>
          <a:p>
            <a:r>
              <a:rPr lang="en-IE" dirty="0" smtClean="0"/>
              <a:t>boxplot()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0" y="1434904"/>
            <a:ext cx="89408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Displays groups of numerical data through their quartiles</a:t>
            </a:r>
          </a:p>
          <a:p>
            <a:endParaRPr lang="fr-FR" sz="2800" dirty="0" smtClean="0"/>
          </a:p>
          <a:p>
            <a:r>
              <a:rPr lang="fr-FR" sz="2800" dirty="0" smtClean="0"/>
              <a:t>You </a:t>
            </a:r>
            <a:r>
              <a:rPr lang="fr-FR" sz="2800" dirty="0" err="1" smtClean="0"/>
              <a:t>can</a:t>
            </a:r>
            <a:r>
              <a:rPr lang="fr-FR" sz="2800" dirty="0" smtClean="0"/>
              <a:t> display a box for </a:t>
            </a:r>
            <a:r>
              <a:rPr lang="fr-FR" sz="2800" dirty="0" err="1" smtClean="0"/>
              <a:t>different</a:t>
            </a:r>
            <a:r>
              <a:rPr lang="fr-FR" sz="2800" dirty="0" smtClean="0"/>
              <a:t> factor </a:t>
            </a:r>
            <a:r>
              <a:rPr lang="fr-FR" sz="2800" dirty="0" err="1" smtClean="0"/>
              <a:t>levels</a:t>
            </a:r>
            <a:endParaRPr lang="en-US" sz="2800" dirty="0" smtClean="0"/>
          </a:p>
          <a:p>
            <a:endParaRPr lang="en-IE" sz="2800" dirty="0" smtClean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29125" y="3378200"/>
            <a:ext cx="4324350" cy="300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15900" y="4240213"/>
            <a:ext cx="3971925" cy="981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334285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15350" cy="1325563"/>
          </a:xfrm>
        </p:spPr>
        <p:txBody>
          <a:bodyPr/>
          <a:lstStyle/>
          <a:p>
            <a:r>
              <a:rPr lang="en-IE" dirty="0" err="1" smtClean="0"/>
              <a:t>matplot</a:t>
            </a:r>
            <a:r>
              <a:rPr lang="en-IE" dirty="0" smtClean="0"/>
              <a:t>()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0" y="1434904"/>
            <a:ext cx="87630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800" dirty="0" smtClean="0"/>
              <a:t>To display simultaneously multiple </a:t>
            </a:r>
          </a:p>
          <a:p>
            <a:pPr lvl="1">
              <a:buFont typeface="Arial" pitchFamily="34" charset="0"/>
              <a:buChar char="•"/>
            </a:pPr>
            <a:r>
              <a:rPr lang="en-IE" sz="2800" dirty="0" smtClean="0"/>
              <a:t>time series</a:t>
            </a:r>
          </a:p>
          <a:p>
            <a:pPr lvl="1">
              <a:buFont typeface="Arial" pitchFamily="34" charset="0"/>
              <a:buChar char="•"/>
            </a:pPr>
            <a:r>
              <a:rPr lang="en-IE" sz="2800" dirty="0" smtClean="0"/>
              <a:t>Relationships </a:t>
            </a:r>
            <a:r>
              <a:rPr lang="en-IE" sz="2000" dirty="0" smtClean="0"/>
              <a:t>(mean weight / mean length per river)</a:t>
            </a:r>
          </a:p>
          <a:p>
            <a:endParaRPr lang="en-IE" sz="2800" dirty="0" smtClean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11325" y="3184525"/>
            <a:ext cx="5238750" cy="514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998663" y="3898900"/>
            <a:ext cx="5011737" cy="271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758475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15350" cy="1325563"/>
          </a:xfrm>
        </p:spPr>
        <p:txBody>
          <a:bodyPr/>
          <a:lstStyle/>
          <a:p>
            <a:r>
              <a:rPr lang="en-IE" dirty="0" smtClean="0"/>
              <a:t>pairs()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0" y="1434904"/>
            <a:ext cx="88391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800" dirty="0" smtClean="0"/>
              <a:t>Displays relationships between all variables of </a:t>
            </a:r>
            <a:r>
              <a:rPr lang="en-IE" sz="2800" dirty="0" err="1" smtClean="0"/>
              <a:t>dataframe</a:t>
            </a:r>
            <a:r>
              <a:rPr lang="en-IE" sz="2800" dirty="0" smtClean="0"/>
              <a:t> </a:t>
            </a:r>
          </a:p>
          <a:p>
            <a:endParaRPr lang="en-IE" sz="2800" dirty="0" smtClean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9075" y="3663950"/>
            <a:ext cx="382099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038600" y="2410758"/>
            <a:ext cx="4470400" cy="42567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452583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Saving graphics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7036" y="1347323"/>
            <a:ext cx="8956964" cy="5396377"/>
          </a:xfrm>
        </p:spPr>
        <p:txBody>
          <a:bodyPr>
            <a:normAutofit/>
          </a:bodyPr>
          <a:lstStyle/>
          <a:p>
            <a:r>
              <a:rPr lang="en-IE" dirty="0" smtClean="0"/>
              <a:t>R graphics can be saved as </a:t>
            </a:r>
          </a:p>
          <a:p>
            <a:pPr lvl="1"/>
            <a:r>
              <a:rPr lang="en-IE" dirty="0" smtClean="0"/>
              <a:t>.</a:t>
            </a:r>
            <a:r>
              <a:rPr lang="en-IE" dirty="0" err="1" smtClean="0"/>
              <a:t>pdf</a:t>
            </a:r>
            <a:r>
              <a:rPr lang="en-IE" dirty="0" smtClean="0"/>
              <a:t> files</a:t>
            </a:r>
            <a:r>
              <a:rPr lang="en-IE" i="1" dirty="0" smtClean="0"/>
              <a:t> , </a:t>
            </a:r>
            <a:r>
              <a:rPr lang="en-IE" i="1" dirty="0" err="1" smtClean="0"/>
              <a:t>pdf</a:t>
            </a:r>
            <a:r>
              <a:rPr lang="en-IE" i="1" dirty="0" smtClean="0"/>
              <a:t>() </a:t>
            </a:r>
            <a:r>
              <a:rPr lang="en-IE" dirty="0" smtClean="0"/>
              <a:t>function</a:t>
            </a:r>
          </a:p>
          <a:p>
            <a:pPr lvl="1"/>
            <a:r>
              <a:rPr lang="en-IE" dirty="0" smtClean="0"/>
              <a:t>.tiff files , </a:t>
            </a:r>
            <a:r>
              <a:rPr lang="en-IE" i="1" dirty="0" smtClean="0"/>
              <a:t>tiff() </a:t>
            </a:r>
            <a:r>
              <a:rPr lang="en-IE" dirty="0" smtClean="0"/>
              <a:t>function</a:t>
            </a:r>
          </a:p>
          <a:p>
            <a:pPr lvl="1"/>
            <a:r>
              <a:rPr lang="en-IE" dirty="0" smtClean="0"/>
              <a:t>.</a:t>
            </a:r>
            <a:r>
              <a:rPr lang="en-IE" dirty="0" err="1" smtClean="0"/>
              <a:t>png</a:t>
            </a:r>
            <a:r>
              <a:rPr lang="en-IE" dirty="0" smtClean="0"/>
              <a:t> files, </a:t>
            </a:r>
            <a:r>
              <a:rPr lang="en-IE" i="1" dirty="0" err="1" smtClean="0"/>
              <a:t>png</a:t>
            </a:r>
            <a:r>
              <a:rPr lang="en-IE" i="1" dirty="0" smtClean="0"/>
              <a:t>() </a:t>
            </a:r>
            <a:r>
              <a:rPr lang="en-IE" dirty="0" smtClean="0"/>
              <a:t>function </a:t>
            </a:r>
          </a:p>
          <a:p>
            <a:pPr lvl="1"/>
            <a:r>
              <a:rPr lang="en-IE" dirty="0" smtClean="0"/>
              <a:t>...</a:t>
            </a:r>
            <a:endParaRPr lang="en-IE" dirty="0"/>
          </a:p>
          <a:p>
            <a:pPr marL="457200" lvl="1" indent="0">
              <a:buNone/>
            </a:pPr>
            <a:endParaRPr lang="en-IE" dirty="0" smtClean="0"/>
          </a:p>
          <a:p>
            <a:r>
              <a:rPr lang="en-IE" dirty="0" smtClean="0"/>
              <a:t>Generic way it works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E" b="1" i="1" dirty="0" smtClean="0"/>
              <a:t>pdf() / tiff() …  #</a:t>
            </a:r>
            <a:r>
              <a:rPr lang="en-IE" dirty="0"/>
              <a:t> ‘start recording’ instruction using </a:t>
            </a:r>
            <a:endParaRPr lang="en-IE" dirty="0" smtClean="0"/>
          </a:p>
          <a:p>
            <a:pPr marL="914400" lvl="1" indent="-457200">
              <a:buFont typeface="+mj-lt"/>
              <a:buAutoNum type="arabicPeriod"/>
            </a:pPr>
            <a:r>
              <a:rPr lang="en-IE" b="1" i="1" dirty="0" smtClean="0"/>
              <a:t>plot() / boxplot() </a:t>
            </a:r>
            <a:r>
              <a:rPr lang="en-IE" dirty="0" smtClean="0"/>
              <a:t>… # all plots you want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E" b="1" i="1" dirty="0" err="1"/>
              <a:t>dev.off</a:t>
            </a:r>
            <a:r>
              <a:rPr lang="en-IE" b="1" i="1" dirty="0" smtClean="0"/>
              <a:t>() #</a:t>
            </a:r>
            <a:r>
              <a:rPr lang="en-IE" dirty="0"/>
              <a:t>‘closure’ instructions using</a:t>
            </a:r>
          </a:p>
          <a:p>
            <a:pPr lvl="1"/>
            <a:endParaRPr lang="en-IE" b="1" i="1" dirty="0"/>
          </a:p>
          <a:p>
            <a:r>
              <a:rPr lang="en-IE" dirty="0" smtClean="0"/>
              <a:t>Arguments needed quite similar for all the kind of outputs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12675" y="1435731"/>
            <a:ext cx="3835149" cy="25303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391925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 fontScale="850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IE" dirty="0" smtClean="0"/>
              <a:t>Plot  length Vs weight of </a:t>
            </a:r>
            <a:r>
              <a:rPr lang="en-IE" dirty="0" err="1" smtClean="0"/>
              <a:t>sea.age</a:t>
            </a:r>
            <a:r>
              <a:rPr lang="en-IE" dirty="0" smtClean="0"/>
              <a:t> = 1 fish from Moy river</a:t>
            </a:r>
          </a:p>
          <a:p>
            <a:pPr marL="514350" indent="-514350">
              <a:buFont typeface="+mj-lt"/>
              <a:buAutoNum type="arabicPeriod"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Histogram weight of fish from Ireland</a:t>
            </a:r>
          </a:p>
          <a:p>
            <a:pPr marL="514350" indent="-514350">
              <a:buFont typeface="+mj-lt"/>
              <a:buAutoNum type="arabicPeriod"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Boxplot of weight with a box per year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Save </a:t>
            </a:r>
            <a:r>
              <a:rPr lang="en-IE" dirty="0"/>
              <a:t>some of your graphics</a:t>
            </a:r>
          </a:p>
          <a:p>
            <a:pPr marL="514350" indent="-514350">
              <a:buFont typeface="+mj-lt"/>
              <a:buAutoNum type="arabicPeriod"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r>
              <a:rPr lang="en-IE" dirty="0" err="1" smtClean="0">
                <a:solidFill>
                  <a:schemeClr val="bg1">
                    <a:lumMod val="50000"/>
                  </a:schemeClr>
                </a:solidFill>
              </a:rPr>
              <a:t>Barplot</a:t>
            </a:r>
            <a:r>
              <a:rPr lang="en-IE" dirty="0" smtClean="0">
                <a:solidFill>
                  <a:schemeClr val="bg1">
                    <a:lumMod val="50000"/>
                  </a:schemeClr>
                </a:solidFill>
              </a:rPr>
              <a:t> number of fish per year (</a:t>
            </a:r>
            <a:r>
              <a:rPr lang="en-IE" dirty="0" err="1" smtClean="0">
                <a:solidFill>
                  <a:schemeClr val="bg1">
                    <a:lumMod val="50000"/>
                  </a:schemeClr>
                </a:solidFill>
              </a:rPr>
              <a:t>contengency</a:t>
            </a:r>
            <a:r>
              <a:rPr lang="en-IE" dirty="0" smtClean="0">
                <a:solidFill>
                  <a:schemeClr val="bg1">
                    <a:lumMod val="50000"/>
                  </a:schemeClr>
                </a:solidFill>
              </a:rPr>
              <a:t> table)</a:t>
            </a:r>
          </a:p>
          <a:p>
            <a:pPr marL="514350" indent="-514350">
              <a:buFont typeface="+mj-lt"/>
              <a:buAutoNum type="arabicPeriod"/>
            </a:pPr>
            <a:endParaRPr lang="en-I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IE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Matplot</a:t>
            </a:r>
            <a:r>
              <a:rPr lang="en-IE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number fish per river per year (if time)</a:t>
            </a:r>
          </a:p>
          <a:p>
            <a:pPr marL="514350" indent="-514350">
              <a:buFont typeface="+mj-lt"/>
              <a:buAutoNum type="arabicPeriod"/>
            </a:pPr>
            <a:endParaRPr lang="en-I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514350" indent="-514350">
              <a:buFont typeface="+mj-lt"/>
              <a:buAutoNum type="arabicPeriod"/>
            </a:pPr>
            <a:endParaRPr lang="en-IE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137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4.2 Customizing graphics</a:t>
            </a:r>
            <a:endParaRPr lang="en-I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 smtClean="0"/>
              <a:t>Lines, points, axes and text styles</a:t>
            </a:r>
          </a:p>
          <a:p>
            <a:r>
              <a:rPr lang="en-IE" dirty="0" smtClean="0"/>
              <a:t>Plotting area, par()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590713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15350" cy="1325563"/>
          </a:xfrm>
        </p:spPr>
        <p:txBody>
          <a:bodyPr/>
          <a:lstStyle/>
          <a:p>
            <a:r>
              <a:rPr lang="en-IE" dirty="0" smtClean="0"/>
              <a:t>Features type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4488" y="2016087"/>
            <a:ext cx="2670840" cy="42862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TextBox 8"/>
          <p:cNvSpPr txBox="1"/>
          <p:nvPr/>
        </p:nvSpPr>
        <p:spPr>
          <a:xfrm>
            <a:off x="326476" y="1247117"/>
            <a:ext cx="3650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 smtClean="0"/>
              <a:t>With type argument plot function</a:t>
            </a:r>
            <a:endParaRPr lang="en-IE" dirty="0"/>
          </a:p>
        </p:txBody>
      </p:sp>
      <p:pic>
        <p:nvPicPr>
          <p:cNvPr id="1026" name="Picture 2" descr="Résultat de recherche d'images pour &quot;R plot types&quot;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7089" y="1893951"/>
            <a:ext cx="4471988" cy="4471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541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5948"/>
            <a:ext cx="8515350" cy="1325563"/>
          </a:xfrm>
        </p:spPr>
        <p:txBody>
          <a:bodyPr/>
          <a:lstStyle/>
          <a:p>
            <a:r>
              <a:rPr lang="en-IE" dirty="0" smtClean="0"/>
              <a:t>Points, lines and colours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ttps://aviadklein.files.wordpress.com/2010/05/color_pallete1.jpe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4422" y="1628117"/>
            <a:ext cx="2694756" cy="2694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greggilbertlab.sites.ucsc.edu/wp-content/uploads/sites/276/2015/10/symbols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883" y="1887627"/>
            <a:ext cx="2449401" cy="2325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 descr="http://www.statmethods.net/advgraphs/images/lines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156687" y="4791075"/>
            <a:ext cx="6533086" cy="2066925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1156687" y="1371233"/>
            <a:ext cx="2522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 smtClean="0"/>
              <a:t>Points type : </a:t>
            </a:r>
            <a:r>
              <a:rPr lang="en-IE" dirty="0" err="1" smtClean="0"/>
              <a:t>pch</a:t>
            </a:r>
            <a:r>
              <a:rPr lang="en-IE" dirty="0" smtClean="0"/>
              <a:t> =</a:t>
            </a:r>
            <a:endParaRPr lang="en-IE" dirty="0"/>
          </a:p>
        </p:txBody>
      </p:sp>
      <p:sp>
        <p:nvSpPr>
          <p:cNvPr id="5" name="Rectangle 4"/>
          <p:cNvSpPr/>
          <p:nvPr/>
        </p:nvSpPr>
        <p:spPr>
          <a:xfrm>
            <a:off x="6160363" y="1284200"/>
            <a:ext cx="12920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E" dirty="0" err="1" smtClean="0"/>
              <a:t>Color</a:t>
            </a:r>
            <a:r>
              <a:rPr lang="en-IE" dirty="0" smtClean="0"/>
              <a:t> </a:t>
            </a:r>
            <a:r>
              <a:rPr lang="en-IE" dirty="0"/>
              <a:t>: </a:t>
            </a:r>
            <a:r>
              <a:rPr lang="en-IE" dirty="0" smtClean="0"/>
              <a:t>col </a:t>
            </a:r>
            <a:r>
              <a:rPr lang="en-IE" dirty="0"/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3874109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15350" cy="1325563"/>
          </a:xfrm>
        </p:spPr>
        <p:txBody>
          <a:bodyPr/>
          <a:lstStyle/>
          <a:p>
            <a:r>
              <a:rPr lang="en-IE" dirty="0" smtClean="0"/>
              <a:t>More features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0515" y="1276985"/>
            <a:ext cx="7886700" cy="4800258"/>
          </a:xfrm>
        </p:spPr>
        <p:txBody>
          <a:bodyPr>
            <a:normAutofit fontScale="70000" lnSpcReduction="20000"/>
          </a:bodyPr>
          <a:lstStyle/>
          <a:p>
            <a:r>
              <a:rPr lang="en-IE" dirty="0" smtClean="0"/>
              <a:t>You can insert legends with legend()</a:t>
            </a:r>
          </a:p>
          <a:p>
            <a:endParaRPr lang="en-IE" dirty="0" smtClean="0"/>
          </a:p>
          <a:p>
            <a:r>
              <a:rPr lang="en-IE" dirty="0" smtClean="0"/>
              <a:t>Add text to the plot using</a:t>
            </a:r>
          </a:p>
          <a:p>
            <a:pPr lvl="1"/>
            <a:r>
              <a:rPr lang="en-IE" dirty="0" smtClean="0"/>
              <a:t>text()</a:t>
            </a:r>
          </a:p>
          <a:p>
            <a:pPr lvl="1"/>
            <a:r>
              <a:rPr lang="en-IE" dirty="0" err="1" smtClean="0"/>
              <a:t>mtext</a:t>
            </a:r>
            <a:r>
              <a:rPr lang="en-IE" dirty="0" smtClean="0"/>
              <a:t>()</a:t>
            </a:r>
          </a:p>
          <a:p>
            <a:pPr lvl="1"/>
            <a:endParaRPr lang="en-IE" dirty="0" smtClean="0"/>
          </a:p>
          <a:p>
            <a:r>
              <a:rPr lang="en-IE" dirty="0" smtClean="0"/>
              <a:t>Create custom axes</a:t>
            </a:r>
          </a:p>
          <a:p>
            <a:pPr lvl="1"/>
            <a:r>
              <a:rPr lang="en-IE" dirty="0" smtClean="0"/>
              <a:t>Set axes = FALSE in plot() or </a:t>
            </a:r>
            <a:r>
              <a:rPr lang="en-IE" dirty="0" err="1" smtClean="0"/>
              <a:t>boxplot</a:t>
            </a:r>
            <a:r>
              <a:rPr lang="en-IE" dirty="0" smtClean="0"/>
              <a:t>() or ...</a:t>
            </a:r>
          </a:p>
          <a:p>
            <a:pPr lvl="1"/>
            <a:r>
              <a:rPr lang="en-IE" dirty="0" smtClean="0"/>
              <a:t>Draw your custom axes using axis()</a:t>
            </a:r>
          </a:p>
          <a:p>
            <a:pPr lvl="1"/>
            <a:endParaRPr lang="en-IE" dirty="0" smtClean="0"/>
          </a:p>
          <a:p>
            <a:r>
              <a:rPr lang="en-IE" dirty="0" smtClean="0"/>
              <a:t>Add curves, lines, other points</a:t>
            </a:r>
          </a:p>
          <a:p>
            <a:pPr lvl="1"/>
            <a:r>
              <a:rPr lang="en-IE" dirty="0" smtClean="0"/>
              <a:t>lines()</a:t>
            </a:r>
          </a:p>
          <a:p>
            <a:pPr lvl="1"/>
            <a:r>
              <a:rPr lang="en-IE" dirty="0" err="1" smtClean="0"/>
              <a:t>abline</a:t>
            </a:r>
            <a:r>
              <a:rPr lang="en-IE" dirty="0" smtClean="0"/>
              <a:t>()</a:t>
            </a:r>
          </a:p>
          <a:p>
            <a:pPr lvl="1"/>
            <a:r>
              <a:rPr lang="en-IE" dirty="0" smtClean="0"/>
              <a:t>Curve</a:t>
            </a:r>
          </a:p>
          <a:p>
            <a:pPr lvl="1"/>
            <a:r>
              <a:rPr lang="en-IE" dirty="0" smtClean="0"/>
              <a:t>points()</a:t>
            </a:r>
          </a:p>
          <a:p>
            <a:pPr lvl="1"/>
            <a:endParaRPr lang="en-IE" dirty="0" smtClean="0"/>
          </a:p>
          <a:p>
            <a:r>
              <a:rPr lang="en-IE" dirty="0" smtClean="0"/>
              <a:t>Find the coordinates of points using locator()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7164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15350" cy="1325563"/>
          </a:xfrm>
        </p:spPr>
        <p:txBody>
          <a:bodyPr/>
          <a:lstStyle/>
          <a:p>
            <a:r>
              <a:rPr lang="en-IE" dirty="0" smtClean="0"/>
              <a:t>More features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3" cstate="print"/>
          <a:srcRect t="17964"/>
          <a:stretch>
            <a:fillRect/>
          </a:stretch>
        </p:blipFill>
        <p:spPr bwMode="auto">
          <a:xfrm>
            <a:off x="5441932" y="2064561"/>
            <a:ext cx="3702068" cy="46001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79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26134" y="1397856"/>
            <a:ext cx="4033324" cy="50029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Accolade fermante 7"/>
          <p:cNvSpPr/>
          <p:nvPr/>
        </p:nvSpPr>
        <p:spPr>
          <a:xfrm>
            <a:off x="4628271" y="1308295"/>
            <a:ext cx="717452" cy="5233182"/>
          </a:xfrm>
          <a:prstGeom prst="righ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533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7138" y="1560111"/>
            <a:ext cx="7886700" cy="2852737"/>
          </a:xfrm>
        </p:spPr>
        <p:txBody>
          <a:bodyPr>
            <a:normAutofit fontScale="90000"/>
          </a:bodyPr>
          <a:lstStyle/>
          <a:p>
            <a:r>
              <a:rPr lang="en-IE" sz="5400" dirty="0" smtClean="0"/>
              <a:t>1.2 R Basic</a:t>
            </a:r>
            <a:br>
              <a:rPr lang="en-IE" sz="5400" dirty="0" smtClean="0"/>
            </a:br>
            <a:r>
              <a:rPr lang="en-IE" sz="3100" dirty="0" smtClean="0"/>
              <a:t>Console</a:t>
            </a:r>
            <a:br>
              <a:rPr lang="en-IE" sz="3100" dirty="0" smtClean="0"/>
            </a:br>
            <a:r>
              <a:rPr lang="en-IE" sz="3100" dirty="0" smtClean="0"/>
              <a:t>Variables</a:t>
            </a:r>
            <a:br>
              <a:rPr lang="en-IE" sz="3100" dirty="0" smtClean="0"/>
            </a:br>
            <a:r>
              <a:rPr lang="en-IE" sz="3100" dirty="0" smtClean="0"/>
              <a:t>Scripts</a:t>
            </a:r>
            <a:br>
              <a:rPr lang="en-IE" sz="3100" dirty="0" smtClean="0"/>
            </a:br>
            <a:r>
              <a:rPr lang="en-IE" sz="3100" dirty="0" smtClean="0"/>
              <a:t>Functions</a:t>
            </a:r>
            <a:br>
              <a:rPr lang="en-IE" sz="3100" dirty="0" smtClean="0"/>
            </a:br>
            <a:r>
              <a:rPr lang="en-IE" sz="3100" dirty="0" err="1" smtClean="0"/>
              <a:t>Rstudio</a:t>
            </a:r>
            <a:r>
              <a:rPr lang="en-IE" sz="3100" dirty="0" smtClean="0"/>
              <a:t/>
            </a:r>
            <a:br>
              <a:rPr lang="en-IE" sz="3100" dirty="0" smtClean="0"/>
            </a:br>
            <a:r>
              <a:rPr lang="en-IE" sz="3100" dirty="0" smtClean="0"/>
              <a:t>Good practices</a:t>
            </a:r>
            <a:endParaRPr lang="en-IE" sz="3100" dirty="0"/>
          </a:p>
        </p:txBody>
      </p:sp>
    </p:spTree>
    <p:extLst>
      <p:ext uri="{BB962C8B-B14F-4D97-AF65-F5344CB8AC3E}">
        <p14:creationId xmlns:p14="http://schemas.microsoft.com/office/powerpoint/2010/main" val="1553515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352541" y="1825625"/>
            <a:ext cx="8571122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dirty="0" smtClean="0"/>
              <a:t>Plot the length Vs weight of </a:t>
            </a:r>
          </a:p>
          <a:p>
            <a:pPr marL="0" indent="0">
              <a:buNone/>
            </a:pPr>
            <a:endParaRPr lang="en-IE" dirty="0" smtClean="0"/>
          </a:p>
          <a:p>
            <a:pPr marL="971550" lvl="1" indent="-514350">
              <a:buFont typeface="+mj-lt"/>
              <a:buAutoNum type="arabicPeriod"/>
            </a:pPr>
            <a:r>
              <a:rPr lang="en-IE" dirty="0" smtClean="0"/>
              <a:t>all fish with a different </a:t>
            </a:r>
            <a:r>
              <a:rPr lang="en-IE" dirty="0" err="1" smtClean="0"/>
              <a:t>color</a:t>
            </a:r>
            <a:r>
              <a:rPr lang="en-IE" dirty="0" smtClean="0"/>
              <a:t> per river </a:t>
            </a:r>
            <a:r>
              <a:rPr lang="en-IE" sz="1800" dirty="0" smtClean="0"/>
              <a:t>(see col argument, use river data as numeric)</a:t>
            </a:r>
          </a:p>
          <a:p>
            <a:pPr marL="971550" lvl="1" indent="-514350">
              <a:buFont typeface="+mj-lt"/>
              <a:buAutoNum type="arabicPeriod"/>
            </a:pPr>
            <a:endParaRPr lang="en-IE" dirty="0" smtClean="0"/>
          </a:p>
          <a:p>
            <a:pPr marL="971550" lvl="1" indent="-514350">
              <a:buFont typeface="+mj-lt"/>
              <a:buAutoNum type="arabicPeriod"/>
            </a:pPr>
            <a:r>
              <a:rPr lang="en-IE" dirty="0" smtClean="0"/>
              <a:t>fish from the Moy river with small points, limit weight axis to 10 </a:t>
            </a:r>
            <a:r>
              <a:rPr lang="en-IE" sz="1800" dirty="0" smtClean="0"/>
              <a:t>(see </a:t>
            </a:r>
            <a:r>
              <a:rPr lang="en-IE" sz="1800" dirty="0" err="1" smtClean="0"/>
              <a:t>pch</a:t>
            </a:r>
            <a:r>
              <a:rPr lang="en-IE" sz="1800" dirty="0" smtClean="0"/>
              <a:t> and </a:t>
            </a:r>
            <a:r>
              <a:rPr lang="en-IE" sz="1800" dirty="0" err="1" smtClean="0"/>
              <a:t>ylim</a:t>
            </a:r>
            <a:r>
              <a:rPr lang="en-IE" sz="1800" dirty="0" smtClean="0"/>
              <a:t> arguments)</a:t>
            </a:r>
          </a:p>
          <a:p>
            <a:pPr marL="971550" lvl="1" indent="-514350">
              <a:buFont typeface="+mj-lt"/>
              <a:buAutoNum type="arabicPeriod"/>
            </a:pPr>
            <a:endParaRPr lang="en-IE" dirty="0" smtClean="0"/>
          </a:p>
          <a:p>
            <a:pPr marL="971550" lvl="1" indent="-514350">
              <a:buFont typeface="+mj-lt"/>
              <a:buAutoNum type="arabicPeriod"/>
            </a:pPr>
            <a:r>
              <a:rPr lang="en-IE" dirty="0" smtClean="0"/>
              <a:t>Show us your artsy side, play with the arguments</a:t>
            </a:r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137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7" y="1709739"/>
            <a:ext cx="8345545" cy="2852737"/>
          </a:xfrm>
        </p:spPr>
        <p:txBody>
          <a:bodyPr/>
          <a:lstStyle/>
          <a:p>
            <a:r>
              <a:rPr lang="en-IE" dirty="0" smtClean="0"/>
              <a:t>4.3 Global graphics settings</a:t>
            </a:r>
            <a:endParaRPr lang="en-IE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 smtClean="0"/>
              <a:t>Par()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85204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15350" cy="1325563"/>
          </a:xfrm>
        </p:spPr>
        <p:txBody>
          <a:bodyPr/>
          <a:lstStyle/>
          <a:p>
            <a:r>
              <a:rPr lang="en-IE" dirty="0" smtClean="0"/>
              <a:t>par(), global parameters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2370" y="1523149"/>
            <a:ext cx="8651630" cy="4351338"/>
          </a:xfrm>
        </p:spPr>
        <p:txBody>
          <a:bodyPr/>
          <a:lstStyle/>
          <a:p>
            <a:pPr marL="0" indent="0">
              <a:buNone/>
            </a:pPr>
            <a:r>
              <a:rPr lang="en-IE" dirty="0" smtClean="0"/>
              <a:t>Queries graphical parameters</a:t>
            </a:r>
          </a:p>
          <a:p>
            <a:endParaRPr lang="en-IE" sz="1000" dirty="0" smtClean="0"/>
          </a:p>
          <a:p>
            <a:pPr marL="0" indent="0">
              <a:buNone/>
            </a:pPr>
            <a:r>
              <a:rPr lang="en-IE" dirty="0" smtClean="0"/>
              <a:t>Sets parameters </a:t>
            </a:r>
            <a:r>
              <a:rPr lang="en-IE" dirty="0" smtClean="0">
                <a:solidFill>
                  <a:srgbClr val="FF0000"/>
                </a:solidFill>
              </a:rPr>
              <a:t>for all subsequent graphics</a:t>
            </a:r>
          </a:p>
          <a:p>
            <a:endParaRPr lang="en-IE" sz="1000" dirty="0" smtClean="0"/>
          </a:p>
          <a:p>
            <a:pPr marL="0" indent="0">
              <a:buNone/>
            </a:pPr>
            <a:r>
              <a:rPr lang="en-IE" dirty="0" smtClean="0"/>
              <a:t>Split your graph window</a:t>
            </a:r>
          </a:p>
          <a:p>
            <a:pPr lvl="1"/>
            <a:r>
              <a:rPr lang="en-IE" dirty="0" smtClean="0"/>
              <a:t>multiple graphs per window with </a:t>
            </a:r>
            <a:r>
              <a:rPr lang="en-IE" dirty="0" err="1" smtClean="0"/>
              <a:t>mfcol</a:t>
            </a:r>
            <a:r>
              <a:rPr lang="en-IE" dirty="0" smtClean="0"/>
              <a:t> or </a:t>
            </a:r>
            <a:r>
              <a:rPr lang="en-IE" dirty="0" err="1" smtClean="0"/>
              <a:t>mfrow</a:t>
            </a:r>
            <a:endParaRPr lang="en-IE" dirty="0" smtClean="0"/>
          </a:p>
          <a:p>
            <a:pPr lvl="1"/>
            <a:r>
              <a:rPr lang="en-IE" dirty="0"/>
              <a:t>control inner and outer margins </a:t>
            </a:r>
            <a:r>
              <a:rPr lang="en-IE" dirty="0" smtClean="0"/>
              <a:t>mar() and </a:t>
            </a:r>
            <a:r>
              <a:rPr lang="en-IE" dirty="0" err="1" smtClean="0"/>
              <a:t>oma</a:t>
            </a:r>
            <a:r>
              <a:rPr lang="en-IE" dirty="0" smtClean="0"/>
              <a:t>()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94475" y="4663265"/>
            <a:ext cx="5088353" cy="17976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4273256" y="4362450"/>
            <a:ext cx="4318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b="1" i="1" u="sng" dirty="0" smtClean="0">
                <a:solidFill>
                  <a:srgbClr val="FF0000"/>
                </a:solidFill>
              </a:rPr>
              <a:t>JUST 4 values within </a:t>
            </a:r>
            <a:r>
              <a:rPr lang="en-IE" b="1" i="1" u="sng" dirty="0" err="1" smtClean="0">
                <a:solidFill>
                  <a:srgbClr val="FF0000"/>
                </a:solidFill>
              </a:rPr>
              <a:t>oma</a:t>
            </a:r>
            <a:r>
              <a:rPr lang="en-IE" b="1" i="1" u="sng" dirty="0" smtClean="0">
                <a:solidFill>
                  <a:srgbClr val="FF0000"/>
                </a:solidFill>
              </a:rPr>
              <a:t>() and mar() !!!!</a:t>
            </a:r>
            <a:endParaRPr lang="en-IE" b="1" i="1" u="sng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1961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15350" cy="1325563"/>
          </a:xfrm>
        </p:spPr>
        <p:txBody>
          <a:bodyPr/>
          <a:lstStyle/>
          <a:p>
            <a:r>
              <a:rPr lang="en-IE" dirty="0" smtClean="0"/>
              <a:t>par()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032173" y="6488668"/>
            <a:ext cx="5111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E" dirty="0"/>
              <a:t>http://rgraphics.limnology.wisc.edu/rmargins_sf.php</a:t>
            </a:r>
          </a:p>
        </p:txBody>
      </p:sp>
      <p:pic>
        <p:nvPicPr>
          <p:cNvPr id="1026" name="Picture 2" descr="Résultat de recherche d'images pour &quot;R par&quot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0940" y="1320311"/>
            <a:ext cx="4494881" cy="4494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7163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286438" y="1825625"/>
            <a:ext cx="8857561" cy="4351338"/>
          </a:xfrm>
        </p:spPr>
        <p:txBody>
          <a:bodyPr>
            <a:normAutofit fontScale="92500" lnSpcReduction="20000"/>
          </a:bodyPr>
          <a:lstStyle/>
          <a:p>
            <a:pPr marL="971550" lvl="1" indent="-514350">
              <a:buFont typeface="+mj-lt"/>
              <a:buAutoNum type="arabicPeriod"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use </a:t>
            </a:r>
            <a:r>
              <a:rPr lang="en-IE" dirty="0"/>
              <a:t>x11() to create new graph </a:t>
            </a:r>
            <a:r>
              <a:rPr lang="en-IE" dirty="0" smtClean="0"/>
              <a:t>windows</a:t>
            </a:r>
          </a:p>
          <a:p>
            <a:pPr marL="514350" indent="-514350">
              <a:buFont typeface="+mj-lt"/>
              <a:buAutoNum type="arabicPeriod"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Use argument </a:t>
            </a:r>
            <a:r>
              <a:rPr lang="en-IE" dirty="0" err="1"/>
              <a:t>m</a:t>
            </a:r>
            <a:r>
              <a:rPr lang="en-IE" dirty="0" err="1" smtClean="0"/>
              <a:t>frow</a:t>
            </a:r>
            <a:r>
              <a:rPr lang="en-IE" dirty="0" smtClean="0"/>
              <a:t> of par() to allow for 3 graphics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Use arguments </a:t>
            </a:r>
            <a:r>
              <a:rPr lang="en-IE" dirty="0" err="1" smtClean="0"/>
              <a:t>oma</a:t>
            </a:r>
            <a:r>
              <a:rPr lang="en-IE" dirty="0" smtClean="0"/>
              <a:t> of par() to make really small outer margins</a:t>
            </a:r>
            <a:endParaRPr lang="en-IE" dirty="0"/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Add the 3 graphics on the figure panel (your choice)</a:t>
            </a:r>
          </a:p>
          <a:p>
            <a:pPr marL="514350" indent="-514350">
              <a:buFont typeface="+mj-lt"/>
              <a:buAutoNum type="arabicPeriod"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Save that panel as a .pdf file</a:t>
            </a:r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0227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pPr algn="ctr"/>
            <a:r>
              <a:rPr lang="en-IE" dirty="0" smtClean="0"/>
              <a:t>More on graphics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6143" y="1430950"/>
            <a:ext cx="8426547" cy="2676036"/>
          </a:xfrm>
        </p:spPr>
        <p:txBody>
          <a:bodyPr>
            <a:normAutofit fontScale="55000" lnSpcReduction="20000"/>
          </a:bodyPr>
          <a:lstStyle/>
          <a:p>
            <a:r>
              <a:rPr lang="en-IE" dirty="0" err="1" smtClean="0"/>
              <a:t>ggplot</a:t>
            </a:r>
            <a:r>
              <a:rPr lang="en-IE" dirty="0" smtClean="0"/>
              <a:t> </a:t>
            </a:r>
          </a:p>
          <a:p>
            <a:pPr lvl="1"/>
            <a:r>
              <a:rPr lang="en-IE" dirty="0" smtClean="0"/>
              <a:t>Sarah </a:t>
            </a:r>
            <a:r>
              <a:rPr lang="en-IE" dirty="0" err="1"/>
              <a:t>BIGFish</a:t>
            </a:r>
            <a:r>
              <a:rPr lang="en-IE" dirty="0"/>
              <a:t> talk documents </a:t>
            </a:r>
            <a:r>
              <a:rPr lang="en-IE" dirty="0">
                <a:hlinkClick r:id="rId2"/>
              </a:rPr>
              <a:t>https://</a:t>
            </a:r>
            <a:r>
              <a:rPr lang="en-IE" dirty="0" smtClean="0">
                <a:hlinkClick r:id="rId2"/>
              </a:rPr>
              <a:t>bigfish.joomla.com/meetings</a:t>
            </a:r>
            <a:endParaRPr lang="en-IE" dirty="0" smtClean="0"/>
          </a:p>
          <a:p>
            <a:pPr lvl="1"/>
            <a:r>
              <a:rPr lang="en-IE" dirty="0">
                <a:hlinkClick r:id="rId3"/>
              </a:rPr>
              <a:t>http://www.cookbook-r.com/Graphs/Axes_(ggplot2</a:t>
            </a:r>
            <a:r>
              <a:rPr lang="en-IE" dirty="0" smtClean="0">
                <a:hlinkClick r:id="rId3"/>
              </a:rPr>
              <a:t>)/</a:t>
            </a:r>
            <a:endParaRPr lang="en-IE" dirty="0" smtClean="0"/>
          </a:p>
          <a:p>
            <a:pPr lvl="1"/>
            <a:r>
              <a:rPr lang="en-IE" dirty="0" smtClean="0"/>
              <a:t>Extra code folder</a:t>
            </a:r>
          </a:p>
          <a:p>
            <a:pPr lvl="1"/>
            <a:endParaRPr lang="en-IE" dirty="0"/>
          </a:p>
          <a:p>
            <a:pPr marL="228600" lvl="1">
              <a:spcBef>
                <a:spcPts val="1000"/>
              </a:spcBef>
            </a:pPr>
            <a:r>
              <a:rPr lang="en-IE" dirty="0" smtClean="0"/>
              <a:t>maps : see Hans course </a:t>
            </a:r>
            <a:r>
              <a:rPr lang="en-IE" dirty="0">
                <a:hlinkClick r:id="rId2"/>
              </a:rPr>
              <a:t>https://</a:t>
            </a:r>
            <a:r>
              <a:rPr lang="en-IE" dirty="0" smtClean="0">
                <a:hlinkClick r:id="rId2"/>
              </a:rPr>
              <a:t>bigfish.joomla.com/meetings</a:t>
            </a:r>
            <a:endParaRPr lang="en-IE" dirty="0" smtClean="0"/>
          </a:p>
          <a:p>
            <a:endParaRPr lang="en-IE" dirty="0" smtClean="0">
              <a:hlinkClick r:id="rId4"/>
            </a:endParaRPr>
          </a:p>
          <a:p>
            <a:r>
              <a:rPr lang="en-IE" dirty="0" smtClean="0">
                <a:hlinkClick r:id="rId4"/>
              </a:rPr>
              <a:t>http</a:t>
            </a:r>
            <a:r>
              <a:rPr lang="en-IE" dirty="0">
                <a:hlinkClick r:id="rId4"/>
              </a:rPr>
              <a:t>://</a:t>
            </a:r>
            <a:r>
              <a:rPr lang="en-IE" dirty="0" smtClean="0">
                <a:hlinkClick r:id="rId4"/>
              </a:rPr>
              <a:t>girke.bioinformatics.ucr.edu/GEN242/vignettes/15_Rgraphics/Rgraphics.html</a:t>
            </a:r>
            <a:endParaRPr lang="en-IE" dirty="0" smtClean="0"/>
          </a:p>
          <a:p>
            <a:endParaRPr lang="en-IE" dirty="0"/>
          </a:p>
          <a:p>
            <a:r>
              <a:rPr lang="en-IE" dirty="0">
                <a:hlinkClick r:id="rId5"/>
              </a:rPr>
              <a:t>http://www.r-graph-gallery.com</a:t>
            </a:r>
            <a:r>
              <a:rPr lang="en-IE" dirty="0" smtClean="0">
                <a:hlinkClick r:id="rId5"/>
              </a:rPr>
              <a:t>/</a:t>
            </a:r>
            <a:endParaRPr lang="en-IE" dirty="0" smtClean="0"/>
          </a:p>
          <a:p>
            <a:endParaRPr lang="en-IE" dirty="0"/>
          </a:p>
          <a:p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Résultat de recherche d'images pour &quot;R graphics second edition&quot;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740" y="4212373"/>
            <a:ext cx="1646959" cy="2508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5365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20777"/>
            <a:ext cx="9144000" cy="2333192"/>
          </a:xfrm>
        </p:spPr>
        <p:txBody>
          <a:bodyPr>
            <a:normAutofit/>
          </a:bodyPr>
          <a:lstStyle/>
          <a:p>
            <a:pPr algn="just"/>
            <a:r>
              <a:rPr lang="en-IE" sz="5400" dirty="0" smtClean="0"/>
              <a:t>6. Repetitive &amp; conditional tasks</a:t>
            </a:r>
            <a:endParaRPr lang="en-IE" sz="54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397180" y="2741286"/>
            <a:ext cx="6211438" cy="1500187"/>
          </a:xfrm>
        </p:spPr>
        <p:txBody>
          <a:bodyPr>
            <a:normAutofit fontScale="85000" lnSpcReduction="10000"/>
          </a:bodyPr>
          <a:lstStyle/>
          <a:p>
            <a:r>
              <a:rPr lang="en-IE" dirty="0" smtClean="0"/>
              <a:t>How to avoid loops, well because they are </a:t>
            </a:r>
          </a:p>
          <a:p>
            <a:r>
              <a:rPr lang="en-IE" dirty="0"/>
              <a:t>	</a:t>
            </a:r>
            <a:r>
              <a:rPr lang="en-IE" dirty="0" smtClean="0"/>
              <a:t>- slow (not always the case)</a:t>
            </a:r>
          </a:p>
          <a:p>
            <a:r>
              <a:rPr lang="en-IE" dirty="0"/>
              <a:t>	</a:t>
            </a:r>
            <a:r>
              <a:rPr lang="en-IE" dirty="0" smtClean="0"/>
              <a:t>- because they are more complicated to write</a:t>
            </a:r>
          </a:p>
          <a:p>
            <a:r>
              <a:rPr lang="en-IE" dirty="0" smtClean="0"/>
              <a:t>How to make loops when you have no choice</a:t>
            </a:r>
            <a:endParaRPr lang="en-IE" dirty="0"/>
          </a:p>
        </p:txBody>
      </p:sp>
      <p:pic>
        <p:nvPicPr>
          <p:cNvPr id="1026" name="Picture 2" descr="Résultat de recherche d'images pour &quot;loop programming&quot;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459" y="4937664"/>
            <a:ext cx="5460037" cy="1712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5405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278587"/>
          </a:xfrm>
        </p:spPr>
        <p:txBody>
          <a:bodyPr>
            <a:normAutofit/>
          </a:bodyPr>
          <a:lstStyle/>
          <a:p>
            <a:r>
              <a:rPr lang="en-IE" sz="5400" dirty="0" smtClean="0"/>
              <a:t>6.1 Applying the same function</a:t>
            </a:r>
            <a:r>
              <a:rPr lang="en-IE" sz="5400" dirty="0"/>
              <a:t/>
            </a:r>
            <a:br>
              <a:rPr lang="en-IE" sz="5400" dirty="0"/>
            </a:br>
            <a:r>
              <a:rPr lang="en-IE" sz="2800" dirty="0" smtClean="0"/>
              <a:t>- over one dimension of a matrix/</a:t>
            </a:r>
            <a:r>
              <a:rPr lang="en-IE" sz="2800" dirty="0" err="1" smtClean="0"/>
              <a:t>dataframe</a:t>
            </a:r>
            <a:r>
              <a:rPr lang="en-IE" sz="2800" dirty="0" smtClean="0"/>
              <a:t>/array, apply()</a:t>
            </a:r>
            <a:br>
              <a:rPr lang="en-IE" sz="2800" dirty="0" smtClean="0"/>
            </a:br>
            <a:r>
              <a:rPr lang="en-IE" sz="2800" dirty="0" smtClean="0"/>
              <a:t>- by factor levels on a vector, matrix, </a:t>
            </a:r>
            <a:r>
              <a:rPr lang="en-IE" sz="2800" dirty="0" err="1" smtClean="0"/>
              <a:t>dataframe</a:t>
            </a:r>
            <a:r>
              <a:rPr lang="en-IE" sz="2800" dirty="0" smtClean="0"/>
              <a:t>, </a:t>
            </a:r>
            <a:r>
              <a:rPr lang="en-IE" sz="2800" dirty="0" err="1" smtClean="0"/>
              <a:t>tapply</a:t>
            </a:r>
            <a:r>
              <a:rPr lang="en-IE" sz="2800" dirty="0" smtClean="0"/>
              <a:t> &amp; by</a:t>
            </a:r>
            <a:r>
              <a:rPr lang="en-IE" sz="2800" dirty="0"/>
              <a:t>() </a:t>
            </a:r>
            <a:r>
              <a:rPr lang="en-IE" sz="2800" dirty="0" smtClean="0"/>
              <a:t/>
            </a:r>
            <a:br>
              <a:rPr lang="en-IE" sz="2800" dirty="0" smtClean="0"/>
            </a:br>
            <a:r>
              <a:rPr lang="en-IE" sz="2800" dirty="0" smtClean="0"/>
              <a:t/>
            </a:r>
            <a:br>
              <a:rPr lang="en-IE" sz="2800" dirty="0" smtClean="0"/>
            </a:br>
            <a:r>
              <a:rPr lang="en-IE" sz="2000" dirty="0" smtClean="0"/>
              <a:t>(over elements of a list, </a:t>
            </a:r>
            <a:r>
              <a:rPr lang="en-IE" sz="2000" dirty="0" err="1"/>
              <a:t>sapply</a:t>
            </a:r>
            <a:r>
              <a:rPr lang="en-IE" sz="2000" dirty="0"/>
              <a:t>() and </a:t>
            </a:r>
            <a:r>
              <a:rPr lang="en-IE" sz="2000" dirty="0" err="1"/>
              <a:t>lapply</a:t>
            </a:r>
            <a:r>
              <a:rPr lang="en-IE" sz="2000" dirty="0" smtClean="0"/>
              <a:t>(), see extras section) </a:t>
            </a:r>
            <a:r>
              <a:rPr lang="en-IE" sz="5400" dirty="0" smtClean="0"/>
              <a:t/>
            </a:r>
            <a:br>
              <a:rPr lang="en-IE" sz="5400" dirty="0" smtClean="0"/>
            </a:br>
            <a:r>
              <a:rPr lang="en-IE" sz="5400" dirty="0" smtClean="0"/>
              <a:t> </a:t>
            </a:r>
            <a:endParaRPr lang="en-IE" sz="5400" dirty="0"/>
          </a:p>
        </p:txBody>
      </p:sp>
    </p:spTree>
    <p:extLst>
      <p:ext uri="{BB962C8B-B14F-4D97-AF65-F5344CB8AC3E}">
        <p14:creationId xmlns:p14="http://schemas.microsoft.com/office/powerpoint/2010/main" val="3769568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0"/>
            <a:ext cx="9144001" cy="994172"/>
          </a:xfrm>
        </p:spPr>
        <p:txBody>
          <a:bodyPr/>
          <a:lstStyle/>
          <a:p>
            <a:r>
              <a:rPr lang="en-IE" dirty="0" smtClean="0"/>
              <a:t>Applying across dimensions : apply()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" y="1357793"/>
            <a:ext cx="8515350" cy="4351338"/>
          </a:xfrm>
        </p:spPr>
        <p:txBody>
          <a:bodyPr/>
          <a:lstStyle/>
          <a:p>
            <a:r>
              <a:rPr lang="en-IE" dirty="0" smtClean="0"/>
              <a:t>To perform an operation by rows or columns of matrix/</a:t>
            </a:r>
            <a:r>
              <a:rPr lang="en-IE" dirty="0" err="1" smtClean="0"/>
              <a:t>dataframe</a:t>
            </a:r>
            <a:r>
              <a:rPr lang="en-IE" dirty="0" smtClean="0"/>
              <a:t>/array</a:t>
            </a:r>
          </a:p>
          <a:p>
            <a:endParaRPr lang="en-IE" dirty="0"/>
          </a:p>
          <a:p>
            <a:r>
              <a:rPr lang="en-IE" dirty="0" smtClean="0"/>
              <a:t>For instance to get quantiles by rows</a:t>
            </a:r>
          </a:p>
          <a:p>
            <a:endParaRPr lang="en-IE" dirty="0"/>
          </a:p>
          <a:p>
            <a:endParaRPr lang="en-IE" dirty="0" smtClean="0"/>
          </a:p>
          <a:p>
            <a:pPr marL="0" indent="0">
              <a:buNone/>
            </a:pPr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3"/>
          <p:cNvCxnSpPr/>
          <p:nvPr/>
        </p:nvCxnSpPr>
        <p:spPr>
          <a:xfrm flipH="1">
            <a:off x="3761840" y="3801971"/>
            <a:ext cx="86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723750" y="3651930"/>
            <a:ext cx="242751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350" dirty="0" smtClean="0"/>
              <a:t>x, the data you want to use</a:t>
            </a:r>
            <a:endParaRPr lang="en-IE" sz="1350" dirty="0"/>
          </a:p>
        </p:txBody>
      </p:sp>
      <p:cxnSp>
        <p:nvCxnSpPr>
          <p:cNvPr id="9" name="Straight Arrow Connector 3"/>
          <p:cNvCxnSpPr/>
          <p:nvPr/>
        </p:nvCxnSpPr>
        <p:spPr>
          <a:xfrm flipH="1">
            <a:off x="3761840" y="4255455"/>
            <a:ext cx="86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723750" y="4105414"/>
            <a:ext cx="242751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350" dirty="0" smtClean="0"/>
              <a:t>1 for rows and 2 for columns</a:t>
            </a:r>
            <a:endParaRPr lang="en-IE" sz="1350" dirty="0"/>
          </a:p>
        </p:txBody>
      </p:sp>
      <p:cxnSp>
        <p:nvCxnSpPr>
          <p:cNvPr id="11" name="Straight Arrow Connector 3"/>
          <p:cNvCxnSpPr/>
          <p:nvPr/>
        </p:nvCxnSpPr>
        <p:spPr>
          <a:xfrm flipH="1">
            <a:off x="3761840" y="4708939"/>
            <a:ext cx="86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723750" y="4558898"/>
            <a:ext cx="242751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350" dirty="0" smtClean="0"/>
              <a:t>The function you want to use</a:t>
            </a:r>
            <a:endParaRPr lang="en-IE" sz="1350" dirty="0"/>
          </a:p>
        </p:txBody>
      </p:sp>
      <p:sp>
        <p:nvSpPr>
          <p:cNvPr id="13" name="TextBox 12"/>
          <p:cNvSpPr txBox="1"/>
          <p:nvPr/>
        </p:nvSpPr>
        <p:spPr>
          <a:xfrm>
            <a:off x="4723750" y="5012382"/>
            <a:ext cx="242751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350" dirty="0" smtClean="0"/>
              <a:t>Argument linked to quantile()</a:t>
            </a:r>
            <a:endParaRPr lang="en-IE" sz="1350" dirty="0"/>
          </a:p>
        </p:txBody>
      </p:sp>
      <p:cxnSp>
        <p:nvCxnSpPr>
          <p:cNvPr id="14" name="Straight Arrow Connector 3"/>
          <p:cNvCxnSpPr/>
          <p:nvPr/>
        </p:nvCxnSpPr>
        <p:spPr>
          <a:xfrm flipH="1">
            <a:off x="3761840" y="5162423"/>
            <a:ext cx="86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01877" y="3639792"/>
            <a:ext cx="2629267" cy="1779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915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1" cy="1443210"/>
          </a:xfrm>
        </p:spPr>
        <p:txBody>
          <a:bodyPr>
            <a:normAutofit/>
          </a:bodyPr>
          <a:lstStyle/>
          <a:p>
            <a:r>
              <a:rPr lang="en-IE" dirty="0"/>
              <a:t>Apply </a:t>
            </a:r>
            <a:r>
              <a:rPr lang="en-IE" dirty="0" smtClean="0"/>
              <a:t>functions by factor(s)</a:t>
            </a:r>
            <a:br>
              <a:rPr lang="en-IE" dirty="0" smtClean="0"/>
            </a:br>
            <a:r>
              <a:rPr lang="en-IE" dirty="0" err="1" smtClean="0"/>
              <a:t>tapply</a:t>
            </a:r>
            <a:r>
              <a:rPr lang="en-IE" dirty="0" smtClean="0"/>
              <a:t>()</a:t>
            </a:r>
            <a:endParaRPr lang="en-IE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4691" y="1664262"/>
            <a:ext cx="9019309" cy="4351338"/>
          </a:xfrm>
        </p:spPr>
        <p:txBody>
          <a:bodyPr/>
          <a:lstStyle/>
          <a:p>
            <a:r>
              <a:rPr lang="en-IE" sz="2400" dirty="0" smtClean="0"/>
              <a:t>Applies function on vectors only (X argument) </a:t>
            </a:r>
          </a:p>
          <a:p>
            <a:endParaRPr lang="en-IE" sz="2400" dirty="0" smtClean="0"/>
          </a:p>
          <a:p>
            <a:r>
              <a:rPr lang="en-IE" sz="2400" dirty="0" smtClean="0"/>
              <a:t>Factor or combination of factors entered as list (INDEX argument)</a:t>
            </a:r>
          </a:p>
          <a:p>
            <a:endParaRPr lang="en-IE" sz="2400" dirty="0" smtClean="0"/>
          </a:p>
          <a:p>
            <a:r>
              <a:rPr lang="en-IE" sz="2400" dirty="0" smtClean="0"/>
              <a:t>function to use, no () (FUN argument)</a:t>
            </a:r>
          </a:p>
          <a:p>
            <a:endParaRPr lang="en-IE" sz="2400" dirty="0"/>
          </a:p>
          <a:p>
            <a:r>
              <a:rPr lang="en-IE" sz="2400" dirty="0" smtClean="0"/>
              <a:t>Produces matrix type output</a:t>
            </a:r>
            <a:endParaRPr lang="en-IE" sz="2400" dirty="0"/>
          </a:p>
          <a:p>
            <a:pPr lvl="1"/>
            <a:endParaRPr lang="en-IE" dirty="0"/>
          </a:p>
          <a:p>
            <a:endParaRPr lang="en-IE" dirty="0"/>
          </a:p>
          <a:p>
            <a:pPr marL="0" indent="0">
              <a:buNone/>
            </a:pPr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90103" y="5144217"/>
            <a:ext cx="6811716" cy="10238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875668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/>
          <a:lstStyle/>
          <a:p>
            <a:r>
              <a:rPr lang="en-IE" dirty="0" smtClean="0"/>
              <a:t>What’s R ?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000" y="1813540"/>
            <a:ext cx="8331200" cy="3263504"/>
          </a:xfrm>
        </p:spPr>
        <p:txBody>
          <a:bodyPr>
            <a:normAutofit fontScale="77500" lnSpcReduction="20000"/>
          </a:bodyPr>
          <a:lstStyle/>
          <a:p>
            <a:r>
              <a:rPr lang="en-IE" dirty="0" smtClean="0"/>
              <a:t>Open source programming language for statistical computing</a:t>
            </a:r>
          </a:p>
          <a:p>
            <a:endParaRPr lang="en-IE" dirty="0"/>
          </a:p>
          <a:p>
            <a:r>
              <a:rPr lang="en-IE" dirty="0" smtClean="0"/>
              <a:t>Derived from S developed in 1993 by </a:t>
            </a:r>
            <a:r>
              <a:rPr lang="en-IE" dirty="0"/>
              <a:t>the Bell Labs and John </a:t>
            </a:r>
            <a:r>
              <a:rPr lang="en-IE" dirty="0" smtClean="0"/>
              <a:t>Chalmers</a:t>
            </a:r>
          </a:p>
          <a:p>
            <a:endParaRPr lang="en-IE" dirty="0"/>
          </a:p>
          <a:p>
            <a:r>
              <a:rPr lang="en-IE" dirty="0" smtClean="0"/>
              <a:t>Creators : </a:t>
            </a:r>
            <a:r>
              <a:rPr lang="en-IE" dirty="0"/>
              <a:t> </a:t>
            </a:r>
            <a:r>
              <a:rPr lang="en-IE" dirty="0">
                <a:hlinkClick r:id="rId2" tooltip="Ross Ihaka"/>
              </a:rPr>
              <a:t>Ross Ihaka</a:t>
            </a:r>
            <a:r>
              <a:rPr lang="en-IE" dirty="0"/>
              <a:t> and </a:t>
            </a:r>
            <a:r>
              <a:rPr lang="en-IE" dirty="0">
                <a:hlinkClick r:id="rId3" tooltip="Robert Gentleman (statistician)"/>
              </a:rPr>
              <a:t>Robert </a:t>
            </a:r>
            <a:r>
              <a:rPr lang="en-IE" dirty="0" smtClean="0">
                <a:hlinkClick r:id="rId3" tooltip="Robert Gentleman (statistician)"/>
              </a:rPr>
              <a:t>Gentleman</a:t>
            </a:r>
            <a:r>
              <a:rPr lang="en-IE" dirty="0"/>
              <a:t> </a:t>
            </a:r>
            <a:r>
              <a:rPr lang="en-IE" dirty="0" smtClean="0"/>
              <a:t>(</a:t>
            </a:r>
            <a:r>
              <a:rPr lang="en-IE" dirty="0" smtClean="0">
                <a:hlinkClick r:id="rId4"/>
              </a:rPr>
              <a:t>University </a:t>
            </a:r>
            <a:r>
              <a:rPr lang="en-IE" dirty="0">
                <a:hlinkClick r:id="rId4"/>
              </a:rPr>
              <a:t>of </a:t>
            </a:r>
            <a:r>
              <a:rPr lang="en-IE" dirty="0" smtClean="0">
                <a:hlinkClick r:id="rId4"/>
              </a:rPr>
              <a:t>Auckland</a:t>
            </a:r>
            <a:endParaRPr lang="en-IE" dirty="0" smtClean="0"/>
          </a:p>
          <a:p>
            <a:endParaRPr lang="en-IE" dirty="0"/>
          </a:p>
          <a:p>
            <a:r>
              <a:rPr lang="en-IE" dirty="0" smtClean="0"/>
              <a:t>Project start in 1992, first release 1995, first stable version in 2000</a:t>
            </a:r>
            <a:endParaRPr lang="en-IE" dirty="0"/>
          </a:p>
          <a:p>
            <a:endParaRPr lang="en-IE" dirty="0"/>
          </a:p>
          <a:p>
            <a:r>
              <a:rPr lang="en-IE" dirty="0" smtClean="0"/>
              <a:t>Available at </a:t>
            </a:r>
            <a:r>
              <a:rPr lang="en-IE" dirty="0" smtClean="0">
                <a:hlinkClick r:id="rId5"/>
              </a:rPr>
              <a:t>https</a:t>
            </a:r>
            <a:r>
              <a:rPr lang="en-IE" dirty="0">
                <a:hlinkClick r:id="rId5"/>
              </a:rPr>
              <a:t>://www.r-project.org/</a:t>
            </a:r>
            <a:endParaRPr lang="en-IE" dirty="0"/>
          </a:p>
          <a:p>
            <a:endParaRPr lang="en-IE" dirty="0"/>
          </a:p>
        </p:txBody>
      </p:sp>
      <p:pic>
        <p:nvPicPr>
          <p:cNvPr id="6" name="Picture 2" descr="RStudi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3566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1" cy="1443210"/>
          </a:xfrm>
        </p:spPr>
        <p:txBody>
          <a:bodyPr>
            <a:normAutofit/>
          </a:bodyPr>
          <a:lstStyle/>
          <a:p>
            <a:r>
              <a:rPr lang="en-IE" dirty="0" smtClean="0"/>
              <a:t>Applying functions by factor(s)</a:t>
            </a:r>
            <a:r>
              <a:rPr lang="en-IE" dirty="0"/>
              <a:t/>
            </a:r>
            <a:br>
              <a:rPr lang="en-IE" dirty="0"/>
            </a:br>
            <a:r>
              <a:rPr lang="en-IE" dirty="0" smtClean="0"/>
              <a:t>by()</a:t>
            </a:r>
            <a:endParaRPr lang="en-IE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5561" y="1905000"/>
            <a:ext cx="8377129" cy="4795195"/>
          </a:xfrm>
        </p:spPr>
        <p:txBody>
          <a:bodyPr/>
          <a:lstStyle/>
          <a:p>
            <a:r>
              <a:rPr lang="en-IE" sz="2400" dirty="0" smtClean="0"/>
              <a:t>Can be used on </a:t>
            </a:r>
            <a:r>
              <a:rPr lang="en-IE" sz="2400" dirty="0" err="1" smtClean="0"/>
              <a:t>dataframe</a:t>
            </a:r>
            <a:r>
              <a:rPr lang="en-IE" sz="2400" dirty="0" smtClean="0"/>
              <a:t> </a:t>
            </a:r>
            <a:r>
              <a:rPr lang="en-IE" sz="1600" dirty="0" smtClean="0">
                <a:solidFill>
                  <a:srgbClr val="C00000"/>
                </a:solidFill>
              </a:rPr>
              <a:t>(and lists)</a:t>
            </a:r>
          </a:p>
          <a:p>
            <a:endParaRPr lang="en-IE" sz="1600" dirty="0">
              <a:solidFill>
                <a:srgbClr val="C00000"/>
              </a:solidFill>
            </a:endParaRPr>
          </a:p>
          <a:p>
            <a:r>
              <a:rPr lang="en-IE" sz="2400" dirty="0" smtClean="0"/>
              <a:t>Outputs of type list</a:t>
            </a:r>
          </a:p>
          <a:p>
            <a:endParaRPr lang="en-IE" sz="1600" dirty="0" smtClean="0">
              <a:solidFill>
                <a:srgbClr val="C00000"/>
              </a:solidFill>
            </a:endParaRPr>
          </a:p>
          <a:p>
            <a:r>
              <a:rPr lang="en-IE" sz="2400" dirty="0" smtClean="0"/>
              <a:t>Allows functions </a:t>
            </a:r>
          </a:p>
          <a:p>
            <a:pPr lvl="1"/>
            <a:r>
              <a:rPr lang="en-IE" sz="1800" dirty="0" smtClean="0"/>
              <a:t>More complicated and customized</a:t>
            </a:r>
            <a:endParaRPr lang="en-IE" sz="1800" dirty="0" smtClean="0">
              <a:solidFill>
                <a:srgbClr val="C00000"/>
              </a:solidFill>
            </a:endParaRPr>
          </a:p>
          <a:p>
            <a:pPr lvl="1"/>
            <a:r>
              <a:rPr lang="en-IE" sz="1800" dirty="0" smtClean="0"/>
              <a:t>Returning outputs base on several columns of the </a:t>
            </a:r>
            <a:r>
              <a:rPr lang="en-IE" sz="1800" dirty="0" err="1" smtClean="0"/>
              <a:t>dataframe</a:t>
            </a:r>
            <a:r>
              <a:rPr lang="en-IE" sz="1800" dirty="0" smtClean="0"/>
              <a:t> </a:t>
            </a:r>
          </a:p>
          <a:p>
            <a:pPr lvl="1"/>
            <a:endParaRPr lang="en-IE" sz="1800" dirty="0"/>
          </a:p>
          <a:p>
            <a:pPr lvl="1"/>
            <a:endParaRPr lang="en-IE" sz="1800" dirty="0" smtClean="0"/>
          </a:p>
          <a:p>
            <a:pPr marL="457200" lvl="1" indent="0" algn="ctr">
              <a:buNone/>
            </a:pPr>
            <a:r>
              <a:rPr lang="en-IE" sz="3200" dirty="0" smtClean="0">
                <a:solidFill>
                  <a:srgbClr val="C00000"/>
                </a:solidFill>
              </a:rPr>
              <a:t>See extras section</a:t>
            </a:r>
            <a:endParaRPr lang="en-IE" sz="3200" dirty="0" smtClean="0"/>
          </a:p>
          <a:p>
            <a:endParaRPr lang="en-IE" dirty="0" smtClean="0"/>
          </a:p>
          <a:p>
            <a:endParaRPr lang="en-IE" dirty="0" smtClean="0"/>
          </a:p>
          <a:p>
            <a:pPr lvl="1"/>
            <a:endParaRPr lang="en-IE" dirty="0"/>
          </a:p>
          <a:p>
            <a:endParaRPr lang="en-IE" dirty="0"/>
          </a:p>
          <a:p>
            <a:pPr marL="0" indent="0">
              <a:buNone/>
            </a:pPr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4369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0"/>
            <a:ext cx="8610601" cy="994172"/>
          </a:xfrm>
        </p:spPr>
        <p:txBody>
          <a:bodyPr>
            <a:normAutofit fontScale="90000"/>
          </a:bodyPr>
          <a:lstStyle/>
          <a:p>
            <a:r>
              <a:rPr lang="en-IE" dirty="0" smtClean="0"/>
              <a:t>Including ‘applied functions’ arguments</a:t>
            </a:r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47650" y="1241731"/>
            <a:ext cx="8801099" cy="3627724"/>
          </a:xfrm>
        </p:spPr>
        <p:txBody>
          <a:bodyPr>
            <a:normAutofit/>
          </a:bodyPr>
          <a:lstStyle/>
          <a:p>
            <a:r>
              <a:rPr lang="en-IE" dirty="0" smtClean="0"/>
              <a:t>When specifying FUN / MARGIN, you may need to include further arguments </a:t>
            </a:r>
          </a:p>
          <a:p>
            <a:endParaRPr lang="en-IE" dirty="0" smtClean="0"/>
          </a:p>
          <a:p>
            <a:r>
              <a:rPr lang="en-IE" dirty="0" smtClean="0"/>
              <a:t>You add that / those argument within apply(), by()…</a:t>
            </a:r>
            <a:endParaRPr lang="en-IE" dirty="0"/>
          </a:p>
          <a:p>
            <a:endParaRPr lang="en-IE" dirty="0"/>
          </a:p>
          <a:p>
            <a:r>
              <a:rPr lang="en-IE" dirty="0" smtClean="0"/>
              <a:t>Example, for dealing with NA</a:t>
            </a:r>
            <a:endParaRPr lang="en-IE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0164" y="4555575"/>
            <a:ext cx="6757192" cy="1817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619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628650" y="1957827"/>
            <a:ext cx="7886700" cy="4351338"/>
          </a:xfrm>
        </p:spPr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IE" dirty="0" smtClean="0"/>
              <a:t>Subset salmon data for columns year, weight, length &amp; </a:t>
            </a:r>
            <a:r>
              <a:rPr lang="en-IE" dirty="0" err="1" smtClean="0"/>
              <a:t>julian.day</a:t>
            </a:r>
            <a:r>
              <a:rPr lang="en-IE" dirty="0" smtClean="0"/>
              <a:t> and store as </a:t>
            </a:r>
            <a:r>
              <a:rPr lang="en-IE" dirty="0" err="1" smtClean="0"/>
              <a:t>salmon.num</a:t>
            </a: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Use apply() to calculate the mean of the columns 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Use </a:t>
            </a:r>
            <a:r>
              <a:rPr lang="en-IE" dirty="0" smtClean="0"/>
              <a:t>apply() </a:t>
            </a:r>
            <a:r>
              <a:rPr lang="en-IE" dirty="0"/>
              <a:t>to compute quantiles 0.2, 0.4, 0.6, </a:t>
            </a:r>
            <a:r>
              <a:rPr lang="en-IE" dirty="0" smtClean="0"/>
              <a:t>0.8 </a:t>
            </a:r>
            <a:endParaRPr lang="en-IE" dirty="0"/>
          </a:p>
          <a:p>
            <a:pPr marL="457200" lvl="1" indent="0">
              <a:buNone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Calculate mean size of fish by (use </a:t>
            </a:r>
            <a:r>
              <a:rPr lang="en-IE" dirty="0" err="1" smtClean="0"/>
              <a:t>tapply</a:t>
            </a:r>
            <a:r>
              <a:rPr lang="en-IE" dirty="0" smtClean="0"/>
              <a:t>())</a:t>
            </a:r>
          </a:p>
          <a:p>
            <a:pPr marL="971550" lvl="1" indent="-514350"/>
            <a:r>
              <a:rPr lang="en-IE" dirty="0" smtClean="0"/>
              <a:t>year</a:t>
            </a:r>
          </a:p>
          <a:p>
            <a:pPr marL="971550" lvl="1" indent="-514350"/>
            <a:r>
              <a:rPr lang="en-IE" dirty="0" smtClean="0"/>
              <a:t>year and sea age</a:t>
            </a:r>
          </a:p>
          <a:p>
            <a:pPr marL="971550" lvl="1" indent="-514350"/>
            <a:endParaRPr lang="en-IE" dirty="0"/>
          </a:p>
          <a:p>
            <a:pPr marL="514350" indent="-514350"/>
            <a:endParaRPr lang="en-IE" dirty="0" smtClean="0"/>
          </a:p>
          <a:p>
            <a:pPr marL="971550" lvl="1" indent="-514350"/>
            <a:endParaRPr lang="en-IE" dirty="0"/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7470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</p:spPr>
        <p:txBody>
          <a:bodyPr>
            <a:normAutofit/>
          </a:bodyPr>
          <a:lstStyle/>
          <a:p>
            <a:r>
              <a:rPr lang="en-IE" sz="5400" dirty="0" smtClean="0"/>
              <a:t>6.2 loops</a:t>
            </a:r>
            <a:r>
              <a:rPr lang="en-IE" sz="5400" dirty="0"/>
              <a:t/>
            </a:r>
            <a:br>
              <a:rPr lang="en-IE" sz="5400" dirty="0"/>
            </a:br>
            <a:r>
              <a:rPr lang="en-IE" sz="2800" dirty="0" smtClean="0"/>
              <a:t>- for() loop, performs instruction for given number time</a:t>
            </a:r>
            <a:br>
              <a:rPr lang="en-IE" sz="2800" dirty="0" smtClean="0"/>
            </a:br>
            <a:r>
              <a:rPr lang="en-IE" sz="2800" dirty="0" smtClean="0"/>
              <a:t>- nesting loops</a:t>
            </a:r>
            <a:br>
              <a:rPr lang="en-IE" sz="2800" dirty="0" smtClean="0"/>
            </a:br>
            <a:r>
              <a:rPr lang="en-IE" sz="2800" dirty="0" smtClean="0"/>
              <a:t>- if(), for conditional tasks, not a loop but part of nested </a:t>
            </a:r>
            <a:r>
              <a:rPr lang="en-IE" sz="2800" dirty="0"/>
              <a:t>loops</a:t>
            </a:r>
            <a:br>
              <a:rPr lang="en-IE" sz="2800" dirty="0"/>
            </a:br>
            <a:r>
              <a:rPr lang="en-IE" sz="2800" dirty="0" smtClean="0"/>
              <a:t/>
            </a:r>
            <a:br>
              <a:rPr lang="en-IE" sz="2800" dirty="0" smtClean="0"/>
            </a:br>
            <a:r>
              <a:rPr lang="en-IE" sz="2800" dirty="0" smtClean="0"/>
              <a:t>(</a:t>
            </a:r>
            <a:r>
              <a:rPr lang="en-IE" sz="2000" dirty="0" smtClean="0"/>
              <a:t>while</a:t>
            </a:r>
            <a:r>
              <a:rPr lang="en-IE" sz="2000" dirty="0"/>
              <a:t>() loop, perform instructions </a:t>
            </a:r>
            <a:r>
              <a:rPr lang="en-IE" sz="2000" dirty="0" smtClean="0"/>
              <a:t>while </a:t>
            </a:r>
            <a:r>
              <a:rPr lang="en-IE" sz="2000" dirty="0"/>
              <a:t>condition is </a:t>
            </a:r>
            <a:r>
              <a:rPr lang="en-IE" sz="2000" dirty="0" smtClean="0"/>
              <a:t>satisfied, see extras section)</a:t>
            </a:r>
            <a:br>
              <a:rPr lang="en-IE" sz="2000" dirty="0" smtClean="0"/>
            </a:br>
            <a:r>
              <a:rPr lang="en-IE" sz="5400" dirty="0" smtClean="0"/>
              <a:t/>
            </a:r>
            <a:br>
              <a:rPr lang="en-IE" sz="5400" dirty="0" smtClean="0"/>
            </a:br>
            <a:r>
              <a:rPr lang="en-IE" sz="5400" dirty="0" smtClean="0"/>
              <a:t> </a:t>
            </a:r>
            <a:endParaRPr lang="en-IE" sz="5400" dirty="0"/>
          </a:p>
        </p:txBody>
      </p:sp>
    </p:spTree>
    <p:extLst>
      <p:ext uri="{BB962C8B-B14F-4D97-AF65-F5344CB8AC3E}">
        <p14:creationId xmlns:p14="http://schemas.microsoft.com/office/powerpoint/2010/main" val="3326070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/>
          <a:lstStyle/>
          <a:p>
            <a:r>
              <a:rPr lang="en-IE" dirty="0" smtClean="0"/>
              <a:t>for() loops, structure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7146" y="1209822"/>
            <a:ext cx="8708253" cy="4474182"/>
          </a:xfrm>
        </p:spPr>
        <p:txBody>
          <a:bodyPr>
            <a:normAutofit/>
          </a:bodyPr>
          <a:lstStyle/>
          <a:p>
            <a:r>
              <a:rPr lang="en-IE" dirty="0" smtClean="0"/>
              <a:t>To repeat a task for a determined number of iterations</a:t>
            </a:r>
          </a:p>
          <a:p>
            <a:endParaRPr lang="en-IE" dirty="0" smtClean="0"/>
          </a:p>
          <a:p>
            <a:r>
              <a:rPr lang="en-IE" dirty="0" smtClean="0"/>
              <a:t>Uses counters such as </a:t>
            </a:r>
            <a:r>
              <a:rPr lang="en-IE" dirty="0">
                <a:solidFill>
                  <a:srgbClr val="FF0000"/>
                </a:solidFill>
              </a:rPr>
              <a:t>‘</a:t>
            </a:r>
            <a:r>
              <a:rPr lang="en-IE" b="1" dirty="0" err="1">
                <a:solidFill>
                  <a:srgbClr val="FF0000"/>
                </a:solidFill>
              </a:rPr>
              <a:t>i</a:t>
            </a:r>
            <a:r>
              <a:rPr lang="en-IE" b="1" dirty="0">
                <a:solidFill>
                  <a:srgbClr val="FF0000"/>
                </a:solidFill>
              </a:rPr>
              <a:t> in </a:t>
            </a:r>
            <a:r>
              <a:rPr lang="en-IE" b="1" dirty="0" smtClean="0">
                <a:solidFill>
                  <a:srgbClr val="FF0000"/>
                </a:solidFill>
              </a:rPr>
              <a:t>1:n’ </a:t>
            </a:r>
            <a:r>
              <a:rPr lang="en-IE" b="1" dirty="0" smtClean="0"/>
              <a:t>(</a:t>
            </a:r>
            <a:r>
              <a:rPr lang="en-IE" b="1" dirty="0" err="1" smtClean="0"/>
              <a:t>i</a:t>
            </a:r>
            <a:r>
              <a:rPr lang="en-IE" b="1" dirty="0" smtClean="0"/>
              <a:t> follows a sequence)</a:t>
            </a:r>
          </a:p>
          <a:p>
            <a:endParaRPr lang="en-IE" b="1" dirty="0">
              <a:solidFill>
                <a:srgbClr val="FF0000"/>
              </a:solidFill>
            </a:endParaRPr>
          </a:p>
          <a:p>
            <a:pPr marL="457200" lvl="1" indent="0">
              <a:buNone/>
            </a:pPr>
            <a:endParaRPr lang="en-IE" dirty="0" smtClean="0"/>
          </a:p>
          <a:p>
            <a:pPr lvl="1"/>
            <a:endParaRPr lang="en-IE" dirty="0" smtClean="0"/>
          </a:p>
          <a:p>
            <a:r>
              <a:rPr lang="en-IE" dirty="0" smtClean="0"/>
              <a:t>Example</a:t>
            </a:r>
          </a:p>
          <a:p>
            <a:pPr lvl="1"/>
            <a:endParaRPr lang="en-IE" dirty="0"/>
          </a:p>
          <a:p>
            <a:pPr marL="457200" lvl="1" indent="0">
              <a:buNone/>
            </a:pPr>
            <a:endParaRPr lang="en-IE" dirty="0" smtClean="0"/>
          </a:p>
        </p:txBody>
      </p:sp>
      <p:pic>
        <p:nvPicPr>
          <p:cNvPr id="1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7916" y="4404360"/>
            <a:ext cx="2326691" cy="2225040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 flipV="1">
            <a:off x="5055870" y="4823202"/>
            <a:ext cx="1722120" cy="274320"/>
          </a:xfrm>
          <a:prstGeom prst="straightConnector1">
            <a:avLst/>
          </a:prstGeom>
          <a:ln w="3175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814997" y="4691052"/>
            <a:ext cx="21004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 smtClean="0"/>
              <a:t>print() needed to display values inside loop</a:t>
            </a:r>
            <a:endParaRPr lang="en-IE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8135" y="2889551"/>
            <a:ext cx="6486251" cy="1061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024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/>
          <a:lstStyle/>
          <a:p>
            <a:r>
              <a:rPr lang="en-IE" dirty="0" smtClean="0"/>
              <a:t>for() loops, when ?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7147" y="1209822"/>
            <a:ext cx="8315990" cy="4474182"/>
          </a:xfrm>
        </p:spPr>
        <p:txBody>
          <a:bodyPr>
            <a:normAutofit/>
          </a:bodyPr>
          <a:lstStyle/>
          <a:p>
            <a:r>
              <a:rPr lang="en-IE" dirty="0" smtClean="0"/>
              <a:t>You have to repeat an operation several times (&gt; 3 - 5)</a:t>
            </a:r>
          </a:p>
          <a:p>
            <a:pPr lvl="1"/>
            <a:r>
              <a:rPr lang="en-IE" dirty="0" smtClean="0"/>
              <a:t>Build series</a:t>
            </a:r>
          </a:p>
          <a:p>
            <a:endParaRPr lang="en-IE" dirty="0"/>
          </a:p>
          <a:p>
            <a:endParaRPr lang="en-IE" dirty="0" smtClean="0"/>
          </a:p>
          <a:p>
            <a:pPr lvl="1"/>
            <a:r>
              <a:rPr lang="en-IE" dirty="0" smtClean="0"/>
              <a:t>Loop over dimension(s) of data frame / matrix</a:t>
            </a:r>
            <a:endParaRPr lang="en-IE" dirty="0"/>
          </a:p>
          <a:p>
            <a:endParaRPr lang="en-IE" dirty="0"/>
          </a:p>
          <a:p>
            <a:endParaRPr lang="en-IE" dirty="0" smtClean="0"/>
          </a:p>
          <a:p>
            <a:endParaRPr lang="en-IE" dirty="0" smtClean="0"/>
          </a:p>
          <a:p>
            <a:r>
              <a:rPr lang="en-IE" dirty="0" smtClean="0">
                <a:solidFill>
                  <a:srgbClr val="FF0000"/>
                </a:solidFill>
              </a:rPr>
              <a:t>You can’t use vectorization </a:t>
            </a:r>
            <a:r>
              <a:rPr lang="en-IE" dirty="0" smtClean="0"/>
              <a:t>or use apply() and the likes</a:t>
            </a:r>
          </a:p>
          <a:p>
            <a:pPr lvl="1"/>
            <a:endParaRPr lang="en-IE" dirty="0"/>
          </a:p>
        </p:txBody>
      </p:sp>
      <p:pic>
        <p:nvPicPr>
          <p:cNvPr id="5124" name="Picture 4" descr="https://upload.wikimedia.org/wikipedia/commons/thumb/8/85/Smiley.svg/2000px-Smiley.sv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3490" y="5875966"/>
            <a:ext cx="437617" cy="437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://images.sodahead.com/polls/002001719/5926539938_smiley_angry_latino_answer_2_xlarg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8653" y="5854774"/>
            <a:ext cx="480002" cy="480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 cstate="print"/>
          <a:srcRect b="35081"/>
          <a:stretch/>
        </p:blipFill>
        <p:spPr>
          <a:xfrm>
            <a:off x="938147" y="5779664"/>
            <a:ext cx="2335649" cy="63022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 cstate="print"/>
          <a:srcRect t="72159" r="43131" b="1319"/>
          <a:stretch/>
        </p:blipFill>
        <p:spPr>
          <a:xfrm>
            <a:off x="4770081" y="5887901"/>
            <a:ext cx="2058552" cy="399027"/>
          </a:xfrm>
          <a:prstGeom prst="rect">
            <a:avLst/>
          </a:prstGeom>
        </p:spPr>
      </p:pic>
      <p:pic>
        <p:nvPicPr>
          <p:cNvPr id="14" name="Picture 2" descr="RStudi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121" y="2143258"/>
            <a:ext cx="3199177" cy="69542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2000" y="2267100"/>
            <a:ext cx="3810532" cy="44773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7538" y="3608788"/>
            <a:ext cx="4239561" cy="118126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07490" y="3807602"/>
            <a:ext cx="3189401" cy="783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000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/>
          <a:lstStyle/>
          <a:p>
            <a:r>
              <a:rPr lang="en-IE" dirty="0" smtClean="0"/>
              <a:t>Add conditional tasks with if() 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7147" y="1209822"/>
            <a:ext cx="8315990" cy="5289452"/>
          </a:xfrm>
        </p:spPr>
        <p:txBody>
          <a:bodyPr>
            <a:normAutofit/>
          </a:bodyPr>
          <a:lstStyle/>
          <a:p>
            <a:r>
              <a:rPr lang="en-IE" dirty="0" smtClean="0"/>
              <a:t>To perform a task based on a condition / test</a:t>
            </a:r>
          </a:p>
          <a:p>
            <a:endParaRPr lang="en-IE" dirty="0" smtClean="0"/>
          </a:p>
          <a:p>
            <a:r>
              <a:rPr lang="en-IE" dirty="0" smtClean="0"/>
              <a:t>Usually within </a:t>
            </a:r>
            <a:r>
              <a:rPr lang="en-IE" dirty="0"/>
              <a:t>a for() loop</a:t>
            </a:r>
          </a:p>
          <a:p>
            <a:endParaRPr lang="en-IE" dirty="0"/>
          </a:p>
          <a:p>
            <a:endParaRPr lang="en-IE" dirty="0" smtClean="0"/>
          </a:p>
          <a:p>
            <a:endParaRPr lang="en-IE" dirty="0"/>
          </a:p>
          <a:p>
            <a:endParaRPr lang="en-IE" dirty="0"/>
          </a:p>
          <a:p>
            <a:endParaRPr lang="en-IE" dirty="0" smtClean="0"/>
          </a:p>
          <a:p>
            <a:endParaRPr lang="en-IE" dirty="0" smtClean="0"/>
          </a:p>
          <a:p>
            <a:pPr lvl="1"/>
            <a:endParaRPr lang="en-IE" dirty="0" smtClean="0"/>
          </a:p>
          <a:p>
            <a:pPr lvl="1"/>
            <a:endParaRPr lang="en-IE" dirty="0"/>
          </a:p>
        </p:txBody>
      </p:sp>
      <p:pic>
        <p:nvPicPr>
          <p:cNvPr id="1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210" y="3407116"/>
            <a:ext cx="3762230" cy="202940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0314" y="4059819"/>
            <a:ext cx="1352739" cy="72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021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/>
          <a:lstStyle/>
          <a:p>
            <a:r>
              <a:rPr lang="en-IE" dirty="0" smtClean="0"/>
              <a:t>Add conditional tasks with if() 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7147" y="1209822"/>
            <a:ext cx="8315990" cy="158325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dirty="0" smtClean="0"/>
              <a:t>Often you do a different task if condition not satisfied</a:t>
            </a:r>
          </a:p>
          <a:p>
            <a:pPr marL="0" indent="0" algn="ctr">
              <a:buNone/>
            </a:pPr>
            <a:r>
              <a:rPr lang="en-IE" dirty="0" smtClean="0"/>
              <a:t>use </a:t>
            </a:r>
            <a:r>
              <a:rPr lang="en-IE" dirty="0" smtClean="0">
                <a:solidFill>
                  <a:schemeClr val="accent2"/>
                </a:solidFill>
              </a:rPr>
              <a:t>else{}</a:t>
            </a:r>
            <a:endParaRPr lang="en-IE" dirty="0">
              <a:solidFill>
                <a:schemeClr val="accent2"/>
              </a:solidFill>
            </a:endParaRPr>
          </a:p>
          <a:p>
            <a:endParaRPr lang="en-IE" dirty="0" smtClean="0"/>
          </a:p>
          <a:p>
            <a:endParaRPr lang="en-IE" dirty="0"/>
          </a:p>
          <a:p>
            <a:endParaRPr lang="en-IE" dirty="0"/>
          </a:p>
          <a:p>
            <a:endParaRPr lang="en-IE" dirty="0" smtClean="0"/>
          </a:p>
          <a:p>
            <a:endParaRPr lang="en-IE" dirty="0" smtClean="0"/>
          </a:p>
          <a:p>
            <a:pPr lvl="1"/>
            <a:endParaRPr lang="en-IE" dirty="0" smtClean="0"/>
          </a:p>
          <a:p>
            <a:pPr lvl="1"/>
            <a:endParaRPr lang="en-IE" dirty="0"/>
          </a:p>
        </p:txBody>
      </p:sp>
      <p:pic>
        <p:nvPicPr>
          <p:cNvPr id="1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0606" y="2430443"/>
            <a:ext cx="5613795" cy="218152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8299" y="5019578"/>
            <a:ext cx="1333686" cy="1390844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H="1" flipV="1">
            <a:off x="2643448" y="3673048"/>
            <a:ext cx="4705619" cy="8309"/>
          </a:xfrm>
          <a:prstGeom prst="straightConnector1">
            <a:avLst/>
          </a:prstGeom>
          <a:ln w="2222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390632" y="3277883"/>
            <a:ext cx="17949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600" dirty="0" smtClean="0">
                <a:solidFill>
                  <a:schemeClr val="accent2"/>
                </a:solidFill>
              </a:rPr>
              <a:t>Nothing between </a:t>
            </a:r>
          </a:p>
          <a:p>
            <a:r>
              <a:rPr lang="en-IE" sz="1600" dirty="0" smtClean="0">
                <a:solidFill>
                  <a:schemeClr val="accent2"/>
                </a:solidFill>
              </a:rPr>
              <a:t>closure if{} and </a:t>
            </a:r>
          </a:p>
          <a:p>
            <a:r>
              <a:rPr lang="en-IE" sz="1600" dirty="0" smtClean="0">
                <a:solidFill>
                  <a:schemeClr val="accent2"/>
                </a:solidFill>
              </a:rPr>
              <a:t>start else{}</a:t>
            </a:r>
            <a:endParaRPr lang="en-IE" sz="16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0825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253560" y="2045963"/>
            <a:ext cx="863688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dirty="0" smtClean="0"/>
              <a:t>Save each </a:t>
            </a:r>
            <a:r>
              <a:rPr lang="en-IE" dirty="0"/>
              <a:t>year of the salmon data into a different ‘.txt’ </a:t>
            </a:r>
            <a:r>
              <a:rPr lang="en-IE" dirty="0" smtClean="0"/>
              <a:t>file</a:t>
            </a:r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r>
              <a:rPr lang="en-IE" dirty="0" smtClean="0"/>
              <a:t>Elements needed (uncover if struggling)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 smtClean="0"/>
              <a:t>Get all unique year values into a vector ‘</a:t>
            </a:r>
            <a:r>
              <a:rPr lang="en-IE" dirty="0" err="1" smtClean="0"/>
              <a:t>unique.years</a:t>
            </a:r>
            <a:r>
              <a:rPr lang="en-IE" dirty="0" smtClean="0"/>
              <a:t>’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 smtClean="0"/>
              <a:t>Let’s create variable y &lt;- 1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 smtClean="0"/>
              <a:t>Make a subset of data using ‘</a:t>
            </a:r>
            <a:r>
              <a:rPr lang="en-IE" dirty="0" err="1" smtClean="0"/>
              <a:t>unique.years</a:t>
            </a:r>
            <a:r>
              <a:rPr lang="en-IE" dirty="0" smtClean="0"/>
              <a:t>’ and ‘y’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 smtClean="0"/>
              <a:t>Create a file name using paste() function and ‘y’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 smtClean="0"/>
              <a:t>Put everything into for a loop with y as the counter</a:t>
            </a:r>
            <a:endParaRPr lang="en-IE" dirty="0"/>
          </a:p>
          <a:p>
            <a:pPr marL="457200" lvl="1" indent="0">
              <a:buNone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endParaRPr lang="en-IE" dirty="0" smtClean="0"/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ounded Rectangle 2"/>
          <p:cNvSpPr/>
          <p:nvPr/>
        </p:nvSpPr>
        <p:spPr>
          <a:xfrm>
            <a:off x="573578" y="3541222"/>
            <a:ext cx="7680960" cy="227768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177705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74815" y="2045963"/>
            <a:ext cx="8815625" cy="4351338"/>
          </a:xfrm>
        </p:spPr>
        <p:txBody>
          <a:bodyPr>
            <a:normAutofit fontScale="925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IE" dirty="0" smtClean="0"/>
              <a:t>Save the </a:t>
            </a:r>
            <a:r>
              <a:rPr lang="en-IE" dirty="0"/>
              <a:t>salmon data into a different ‘.txt’ </a:t>
            </a:r>
            <a:r>
              <a:rPr lang="en-IE" dirty="0" smtClean="0"/>
              <a:t>file for each river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Create a pdf containing for each column of the salmon data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 smtClean="0"/>
              <a:t>a boxplot </a:t>
            </a:r>
            <a:r>
              <a:rPr lang="en-IE" dirty="0" smtClean="0">
                <a:solidFill>
                  <a:srgbClr val="FFC000"/>
                </a:solidFill>
              </a:rPr>
              <a:t>if</a:t>
            </a:r>
            <a:r>
              <a:rPr lang="en-IE" dirty="0" smtClean="0"/>
              <a:t> column being of class numeric (nested if).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 smtClean="0"/>
              <a:t>add the corresponding column name as title for each graph</a:t>
            </a:r>
          </a:p>
          <a:p>
            <a:pPr marL="971550" lvl="1" indent="-514350">
              <a:buFont typeface="+mj-lt"/>
              <a:buAutoNum type="arabicPeriod"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Extend previous loop to draw a </a:t>
            </a:r>
            <a:r>
              <a:rPr lang="en-IE" dirty="0" err="1"/>
              <a:t>barplot</a:t>
            </a:r>
            <a:r>
              <a:rPr lang="en-IE" dirty="0"/>
              <a:t> of frequencies </a:t>
            </a:r>
            <a:r>
              <a:rPr lang="en-IE" dirty="0" smtClean="0"/>
              <a:t>if column not of class numeric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 smtClean="0"/>
              <a:t>else needed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 smtClean="0"/>
              <a:t>Need to nest table() </a:t>
            </a:r>
            <a:r>
              <a:rPr lang="en-IE" dirty="0"/>
              <a:t>and </a:t>
            </a:r>
            <a:r>
              <a:rPr lang="en-IE" dirty="0" err="1" smtClean="0"/>
              <a:t>barplot</a:t>
            </a:r>
            <a:r>
              <a:rPr lang="en-IE" dirty="0" smtClean="0"/>
              <a:t>() to draw figures</a:t>
            </a:r>
            <a:endParaRPr lang="en-IE" dirty="0"/>
          </a:p>
          <a:p>
            <a:pPr marL="514350" indent="-514350">
              <a:buFont typeface="+mj-lt"/>
              <a:buAutoNum type="arabicPeriod"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endParaRPr lang="en-IE" dirty="0" smtClean="0"/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6977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977"/>
            <a:ext cx="9144000" cy="994172"/>
          </a:xfrm>
        </p:spPr>
        <p:txBody>
          <a:bodyPr/>
          <a:lstStyle/>
          <a:p>
            <a:r>
              <a:rPr lang="en-IE" dirty="0" smtClean="0"/>
              <a:t>R cons &amp; pros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574" y="2063515"/>
            <a:ext cx="4860676" cy="4045338"/>
          </a:xfrm>
        </p:spPr>
        <p:txBody>
          <a:bodyPr numCol="2">
            <a:normAutofit/>
          </a:bodyPr>
          <a:lstStyle/>
          <a:p>
            <a:r>
              <a:rPr lang="en-IE" sz="1800" dirty="0"/>
              <a:t>Steep learning </a:t>
            </a:r>
            <a:r>
              <a:rPr lang="en-IE" sz="1800" dirty="0" smtClean="0"/>
              <a:t>curve</a:t>
            </a:r>
            <a:endParaRPr lang="en-IE" sz="1800" dirty="0"/>
          </a:p>
          <a:p>
            <a:r>
              <a:rPr lang="en-IE" sz="1800" dirty="0"/>
              <a:t>Memory usage</a:t>
            </a:r>
          </a:p>
          <a:p>
            <a:r>
              <a:rPr lang="en-IE" sz="1800" dirty="0"/>
              <a:t>Not always the fastest</a:t>
            </a:r>
          </a:p>
          <a:p>
            <a:r>
              <a:rPr lang="en-IE" sz="1800" dirty="0" smtClean="0"/>
              <a:t>No </a:t>
            </a:r>
            <a:r>
              <a:rPr lang="en-IE" sz="1800" dirty="0"/>
              <a:t>automatic update</a:t>
            </a:r>
          </a:p>
          <a:p>
            <a:r>
              <a:rPr lang="en-IE" sz="1800" dirty="0"/>
              <a:t>Minimal GUI</a:t>
            </a:r>
          </a:p>
          <a:p>
            <a:r>
              <a:rPr lang="en-IE" sz="1800" dirty="0"/>
              <a:t>A few syntactical </a:t>
            </a:r>
            <a:r>
              <a:rPr lang="en-IE" sz="1800" dirty="0" smtClean="0"/>
              <a:t>curiosities</a:t>
            </a:r>
          </a:p>
          <a:p>
            <a:r>
              <a:rPr lang="en-IE" sz="1800" dirty="0" smtClean="0"/>
              <a:t>Does not compile </a:t>
            </a:r>
            <a:endParaRPr lang="en-IE" sz="1800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659253" y="2063515"/>
            <a:ext cx="4012699" cy="4298726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E" sz="1800" dirty="0"/>
              <a:t>Easy to install</a:t>
            </a:r>
          </a:p>
          <a:p>
            <a:r>
              <a:rPr lang="en-IE" sz="1800" dirty="0"/>
              <a:t>Supports 64 bits configurations</a:t>
            </a:r>
          </a:p>
          <a:p>
            <a:r>
              <a:rPr lang="en-IE" sz="1800" dirty="0"/>
              <a:t>‘fairly easy to </a:t>
            </a:r>
            <a:r>
              <a:rPr lang="en-IE" sz="1800" dirty="0" smtClean="0"/>
              <a:t>program’</a:t>
            </a:r>
            <a:endParaRPr lang="en-IE" sz="1800" dirty="0"/>
          </a:p>
          <a:p>
            <a:r>
              <a:rPr lang="en-IE" sz="1800" dirty="0"/>
              <a:t>Developed for data oriented problems</a:t>
            </a:r>
          </a:p>
          <a:p>
            <a:r>
              <a:rPr lang="en-IE" sz="1800" dirty="0"/>
              <a:t>High quality analysis</a:t>
            </a:r>
          </a:p>
          <a:p>
            <a:r>
              <a:rPr lang="en-IE" sz="1800" dirty="0"/>
              <a:t>Fortran, C (C</a:t>
            </a:r>
            <a:r>
              <a:rPr lang="en-IE" sz="1800" dirty="0" smtClean="0"/>
              <a:t>++), python </a:t>
            </a:r>
            <a:r>
              <a:rPr lang="en-IE" sz="1800" dirty="0"/>
              <a:t>wrappers</a:t>
            </a:r>
          </a:p>
          <a:p>
            <a:r>
              <a:rPr lang="en-IE" sz="1800" dirty="0" smtClean="0"/>
              <a:t>Open </a:t>
            </a:r>
            <a:r>
              <a:rPr lang="en-IE" sz="1800" dirty="0"/>
              <a:t>source &amp; cross </a:t>
            </a:r>
            <a:r>
              <a:rPr lang="en-IE" sz="1800" dirty="0" smtClean="0"/>
              <a:t>platform</a:t>
            </a:r>
          </a:p>
          <a:p>
            <a:r>
              <a:rPr lang="en-IE" sz="1800" dirty="0" smtClean="0"/>
              <a:t>Free</a:t>
            </a:r>
            <a:endParaRPr lang="en-IE" sz="1800" dirty="0"/>
          </a:p>
          <a:p>
            <a:r>
              <a:rPr lang="en-IE" sz="1800" dirty="0"/>
              <a:t>Huge community (millions users)</a:t>
            </a:r>
          </a:p>
          <a:p>
            <a:pPr lvl="1"/>
            <a:r>
              <a:rPr lang="en-IE" sz="1800" dirty="0" smtClean="0"/>
              <a:t>100s </a:t>
            </a:r>
            <a:r>
              <a:rPr lang="en-IE" sz="1800" dirty="0"/>
              <a:t>of packages</a:t>
            </a:r>
          </a:p>
          <a:p>
            <a:pPr lvl="1"/>
            <a:r>
              <a:rPr lang="en-IE" sz="1800" dirty="0" smtClean="0"/>
              <a:t>Loads </a:t>
            </a:r>
            <a:r>
              <a:rPr lang="en-IE" sz="1800" dirty="0"/>
              <a:t>of resources (online, books)</a:t>
            </a:r>
          </a:p>
          <a:p>
            <a:pPr lvl="1"/>
            <a:r>
              <a:rPr lang="en-IE" sz="1800" dirty="0"/>
              <a:t>Help forum, mailing </a:t>
            </a:r>
            <a:r>
              <a:rPr lang="en-IE" sz="1800" dirty="0" smtClean="0"/>
              <a:t>lists</a:t>
            </a:r>
          </a:p>
          <a:p>
            <a:r>
              <a:rPr lang="en-IE" sz="1800" dirty="0" smtClean="0"/>
              <a:t>Developed by statisticians for statisticians</a:t>
            </a:r>
            <a:endParaRPr lang="en-IE" sz="1800" dirty="0"/>
          </a:p>
        </p:txBody>
      </p:sp>
      <p:pic>
        <p:nvPicPr>
          <p:cNvPr id="5" name="Picture 4" descr="https://upload.wikimedia.org/wikipedia/commons/thumb/8/85/Smiley.svg/2000px-Smiley.sv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1029" y="1148755"/>
            <a:ext cx="583496" cy="583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http://images.sodahead.com/polls/002001719/5926539938_smiley_angry_latino_answer_2_xlarg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9196" y="1089490"/>
            <a:ext cx="629024" cy="629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RStudi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ttp://www.attendly.com/wp-content/uploads/2012/09/compiling303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795" y="5488861"/>
            <a:ext cx="1186756" cy="1034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6735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/>
          <a:lstStyle/>
          <a:p>
            <a:r>
              <a:rPr lang="en-IE" dirty="0" smtClean="0"/>
              <a:t>Nesting loops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2104" y="1651864"/>
            <a:ext cx="8315990" cy="1257591"/>
          </a:xfrm>
        </p:spPr>
        <p:txBody>
          <a:bodyPr>
            <a:normAutofit fontScale="92500" lnSpcReduction="20000"/>
          </a:bodyPr>
          <a:lstStyle/>
          <a:p>
            <a:pPr algn="ctr">
              <a:buNone/>
            </a:pPr>
            <a:r>
              <a:rPr lang="en-IE" dirty="0" smtClean="0"/>
              <a:t>You can nest for() loop</a:t>
            </a:r>
            <a:endParaRPr lang="en-IE" b="1" i="1" dirty="0" smtClean="0"/>
          </a:p>
          <a:p>
            <a:pPr algn="ctr">
              <a:buNone/>
            </a:pPr>
            <a:endParaRPr lang="en-IE" b="1" i="1" dirty="0"/>
          </a:p>
          <a:p>
            <a:pPr algn="ctr">
              <a:buNone/>
            </a:pPr>
            <a:r>
              <a:rPr lang="en-IE" b="1" i="1" dirty="0" smtClean="0"/>
              <a:t>Here you loop over both dimension of a matrix</a:t>
            </a:r>
          </a:p>
          <a:p>
            <a:pPr algn="ctr">
              <a:buNone/>
            </a:pPr>
            <a:endParaRPr lang="en-IE" b="1" i="1" dirty="0" smtClean="0"/>
          </a:p>
        </p:txBody>
      </p:sp>
      <p:pic>
        <p:nvPicPr>
          <p:cNvPr id="1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6972" y="2909455"/>
            <a:ext cx="7802563" cy="23924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989213" y="5902441"/>
            <a:ext cx="7430939" cy="4900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Arial" panose="020B0604020202020204" pitchFamily="34" charset="0"/>
              <a:buNone/>
            </a:pPr>
            <a:r>
              <a:rPr lang="en-IE" dirty="0" smtClean="0"/>
              <a:t>No limits and you can top with conditionals</a:t>
            </a:r>
            <a:endParaRPr lang="en-IE" b="1" i="1" dirty="0" smtClean="0"/>
          </a:p>
          <a:p>
            <a:pPr algn="ctr">
              <a:buFont typeface="Arial" panose="020B0604020202020204" pitchFamily="34" charset="0"/>
              <a:buNone/>
            </a:pPr>
            <a:endParaRPr lang="en-IE" b="1" i="1" dirty="0" smtClean="0"/>
          </a:p>
        </p:txBody>
      </p:sp>
    </p:spTree>
    <p:extLst>
      <p:ext uri="{BB962C8B-B14F-4D97-AF65-F5344CB8AC3E}">
        <p14:creationId xmlns:p14="http://schemas.microsoft.com/office/powerpoint/2010/main" val="2106154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/>
          <a:lstStyle/>
          <a:p>
            <a:r>
              <a:rPr lang="en-IE" dirty="0" smtClean="0"/>
              <a:t>if() specific options 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4005" y="1351138"/>
            <a:ext cx="8315990" cy="5289452"/>
          </a:xfrm>
        </p:spPr>
        <p:txBody>
          <a:bodyPr>
            <a:normAutofit/>
          </a:bodyPr>
          <a:lstStyle/>
          <a:p>
            <a:endParaRPr lang="en-IE" dirty="0" smtClean="0"/>
          </a:p>
          <a:p>
            <a:pPr marL="0" indent="0">
              <a:buNone/>
            </a:pPr>
            <a:r>
              <a:rPr lang="en-IE" dirty="0" smtClean="0">
                <a:solidFill>
                  <a:schemeClr val="bg2">
                    <a:lumMod val="75000"/>
                  </a:schemeClr>
                </a:solidFill>
              </a:rPr>
              <a:t>Specific options, CAREFULL ABOUT THOSE</a:t>
            </a:r>
          </a:p>
          <a:p>
            <a:pPr marL="0" indent="0">
              <a:buNone/>
            </a:pPr>
            <a:endParaRPr lang="en-IE" dirty="0" smtClean="0">
              <a:solidFill>
                <a:schemeClr val="bg2">
                  <a:lumMod val="75000"/>
                </a:schemeClr>
              </a:solidFill>
            </a:endParaRPr>
          </a:p>
          <a:p>
            <a:pPr lvl="1"/>
            <a:r>
              <a:rPr lang="en-IE" dirty="0" smtClean="0">
                <a:solidFill>
                  <a:schemeClr val="bg2">
                    <a:lumMod val="75000"/>
                  </a:schemeClr>
                </a:solidFill>
              </a:rPr>
              <a:t>break() to get out of innermost loop if condition not satisfied</a:t>
            </a:r>
          </a:p>
          <a:p>
            <a:pPr lvl="1"/>
            <a:endParaRPr lang="en-IE" dirty="0" smtClean="0">
              <a:solidFill>
                <a:schemeClr val="bg2">
                  <a:lumMod val="75000"/>
                </a:schemeClr>
              </a:solidFill>
            </a:endParaRPr>
          </a:p>
          <a:p>
            <a:pPr lvl="1"/>
            <a:r>
              <a:rPr lang="en-IE" dirty="0" smtClean="0">
                <a:solidFill>
                  <a:schemeClr val="bg2">
                    <a:lumMod val="75000"/>
                  </a:schemeClr>
                </a:solidFill>
              </a:rPr>
              <a:t>next() allows to go to the next iteration</a:t>
            </a:r>
          </a:p>
          <a:p>
            <a:pPr lvl="1"/>
            <a:endParaRPr lang="en-IE" dirty="0">
              <a:solidFill>
                <a:schemeClr val="bg2">
                  <a:lumMod val="75000"/>
                </a:schemeClr>
              </a:solidFill>
            </a:endParaRPr>
          </a:p>
          <a:p>
            <a:pPr marL="914400" lvl="2" indent="0" algn="ctr">
              <a:buNone/>
            </a:pPr>
            <a:endParaRPr lang="en-IE" dirty="0">
              <a:solidFill>
                <a:srgbClr val="FFC000"/>
              </a:solidFill>
            </a:endParaRPr>
          </a:p>
          <a:p>
            <a:pPr marL="914400" lvl="2" indent="0" algn="ctr">
              <a:buNone/>
            </a:pPr>
            <a:r>
              <a:rPr lang="en-IE" dirty="0" smtClean="0">
                <a:solidFill>
                  <a:srgbClr val="FFC000"/>
                </a:solidFill>
              </a:rPr>
              <a:t>See examples in code folder</a:t>
            </a:r>
          </a:p>
          <a:p>
            <a:pPr lvl="1"/>
            <a:endParaRPr lang="en-IE" dirty="0" smtClean="0"/>
          </a:p>
          <a:p>
            <a:pPr lvl="1"/>
            <a:endParaRPr lang="en-IE" dirty="0"/>
          </a:p>
        </p:txBody>
      </p:sp>
      <p:pic>
        <p:nvPicPr>
          <p:cNvPr id="1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0551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2333192"/>
          </a:xfrm>
        </p:spPr>
        <p:txBody>
          <a:bodyPr/>
          <a:lstStyle/>
          <a:p>
            <a:r>
              <a:rPr lang="en-IE" dirty="0"/>
              <a:t>7</a:t>
            </a:r>
            <a:r>
              <a:rPr lang="en-IE" dirty="0" smtClean="0"/>
              <a:t>. More advanced</a:t>
            </a:r>
            <a:br>
              <a:rPr lang="en-IE" dirty="0" smtClean="0"/>
            </a:br>
            <a:r>
              <a:rPr lang="en-IE" dirty="0" smtClean="0"/>
              <a:t>analyses &amp; programming</a:t>
            </a:r>
            <a:endParaRPr lang="en-IE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397180" y="2584917"/>
            <a:ext cx="5151566" cy="2025183"/>
          </a:xfrm>
        </p:spPr>
        <p:txBody>
          <a:bodyPr>
            <a:normAutofit/>
          </a:bodyPr>
          <a:lstStyle/>
          <a:p>
            <a:r>
              <a:rPr lang="en-IE" dirty="0" smtClean="0"/>
              <a:t>This section will tell you about </a:t>
            </a:r>
          </a:p>
          <a:p>
            <a:r>
              <a:rPr lang="en-IE" dirty="0"/>
              <a:t>	</a:t>
            </a:r>
            <a:r>
              <a:rPr lang="en-IE" dirty="0" smtClean="0"/>
              <a:t>1. creating functions</a:t>
            </a:r>
          </a:p>
          <a:p>
            <a:r>
              <a:rPr lang="en-IE" dirty="0"/>
              <a:t>	</a:t>
            </a:r>
            <a:r>
              <a:rPr lang="en-IE" dirty="0" smtClean="0"/>
              <a:t>2. basic analyses of data</a:t>
            </a:r>
          </a:p>
          <a:p>
            <a:r>
              <a:rPr lang="en-IE" dirty="0" smtClean="0"/>
              <a:t>	</a:t>
            </a:r>
            <a:endParaRPr lang="en-IE" dirty="0"/>
          </a:p>
        </p:txBody>
      </p:sp>
      <p:pic>
        <p:nvPicPr>
          <p:cNvPr id="2050" name="Picture 2" descr="Image result for programming functi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871" y="4857749"/>
            <a:ext cx="2095500" cy="2000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523175" y="5346838"/>
            <a:ext cx="2159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 smtClean="0"/>
              <a:t>Linear models</a:t>
            </a:r>
          </a:p>
          <a:p>
            <a:r>
              <a:rPr lang="en-IE" dirty="0" smtClean="0"/>
              <a:t>Y = a + </a:t>
            </a:r>
            <a:r>
              <a:rPr lang="en-IE" dirty="0" err="1" smtClean="0"/>
              <a:t>bX</a:t>
            </a:r>
            <a:r>
              <a:rPr lang="en-IE" dirty="0" smtClean="0"/>
              <a:t> + e, e </a:t>
            </a:r>
            <a:r>
              <a:rPr lang="en-IE" dirty="0" err="1" smtClean="0"/>
              <a:t>iid</a:t>
            </a:r>
            <a:endParaRPr lang="en-IE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467109" y="5153522"/>
            <a:ext cx="2284837" cy="1032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178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</p:spPr>
        <p:txBody>
          <a:bodyPr>
            <a:normAutofit/>
          </a:bodyPr>
          <a:lstStyle/>
          <a:p>
            <a:r>
              <a:rPr lang="en-IE" sz="5400" dirty="0" smtClean="0"/>
              <a:t>7.1 Creating functions</a:t>
            </a:r>
            <a:r>
              <a:rPr lang="en-IE" sz="5400" dirty="0"/>
              <a:t/>
            </a:r>
            <a:br>
              <a:rPr lang="en-IE" sz="5400" dirty="0"/>
            </a:br>
            <a:r>
              <a:rPr lang="en-IE" sz="2000" dirty="0" smtClean="0"/>
              <a:t/>
            </a:r>
            <a:br>
              <a:rPr lang="en-IE" sz="2000" dirty="0" smtClean="0"/>
            </a:br>
            <a:r>
              <a:rPr lang="en-IE" sz="5400" dirty="0" smtClean="0"/>
              <a:t/>
            </a:r>
            <a:br>
              <a:rPr lang="en-IE" sz="5400" dirty="0" smtClean="0"/>
            </a:br>
            <a:r>
              <a:rPr lang="en-IE" sz="5400" dirty="0" smtClean="0"/>
              <a:t> </a:t>
            </a:r>
            <a:endParaRPr lang="en-IE" sz="5400" dirty="0"/>
          </a:p>
        </p:txBody>
      </p:sp>
    </p:spTree>
    <p:extLst>
      <p:ext uri="{BB962C8B-B14F-4D97-AF65-F5344CB8AC3E}">
        <p14:creationId xmlns:p14="http://schemas.microsoft.com/office/powerpoint/2010/main" val="1210097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Functions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7625" y="1499735"/>
            <a:ext cx="8806375" cy="435133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IE" dirty="0" smtClean="0"/>
              <a:t>function </a:t>
            </a:r>
            <a:r>
              <a:rPr lang="en-IE" dirty="0"/>
              <a:t>:</a:t>
            </a:r>
            <a:r>
              <a:rPr lang="en-IE" dirty="0" smtClean="0"/>
              <a:t> part of a computer program that performs some specific action</a:t>
            </a:r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r>
              <a:rPr lang="en-IE" dirty="0" smtClean="0"/>
              <a:t>Useful to write one when doing several time the same kind of action</a:t>
            </a:r>
          </a:p>
          <a:p>
            <a:endParaRPr lang="en-IE" dirty="0" smtClean="0"/>
          </a:p>
          <a:p>
            <a:r>
              <a:rPr lang="en-IE" dirty="0" smtClean="0"/>
              <a:t>You can create your own !</a:t>
            </a:r>
          </a:p>
          <a:p>
            <a:endParaRPr lang="en-IE" dirty="0"/>
          </a:p>
          <a:p>
            <a:endParaRPr lang="en-IE" dirty="0" smtClean="0"/>
          </a:p>
          <a:p>
            <a:endParaRPr lang="en-IE" dirty="0"/>
          </a:p>
          <a:p>
            <a:endParaRPr lang="en-IE" dirty="0" smtClean="0"/>
          </a:p>
          <a:p>
            <a:r>
              <a:rPr lang="en-IE" dirty="0" smtClean="0"/>
              <a:t>They return one thing only (but this can be a list)</a:t>
            </a:r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151" y="3675404"/>
            <a:ext cx="6992326" cy="1270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362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Sum of 2 integers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7625" y="1499735"/>
            <a:ext cx="880637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dirty="0" smtClean="0"/>
              <a:t>Quite simple</a:t>
            </a:r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endParaRPr lang="en-IE" dirty="0" smtClean="0"/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endParaRPr lang="en-IE" dirty="0" smtClean="0"/>
          </a:p>
          <a:p>
            <a:pPr marL="0" indent="0">
              <a:buNone/>
            </a:pPr>
            <a:r>
              <a:rPr lang="en-IE" dirty="0" smtClean="0"/>
              <a:t>But</a:t>
            </a:r>
          </a:p>
          <a:p>
            <a:pPr marL="0" indent="0">
              <a:buNone/>
            </a:pPr>
            <a:endParaRPr lang="en-IE" dirty="0" smtClean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9413" y="2073050"/>
            <a:ext cx="5702795" cy="103562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/>
          <a:srcRect t="38765"/>
          <a:stretch/>
        </p:blipFill>
        <p:spPr>
          <a:xfrm>
            <a:off x="1468516" y="4635901"/>
            <a:ext cx="6544588" cy="74668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/>
          <a:srcRect t="1725" r="46673" b="62566"/>
          <a:stretch/>
        </p:blipFill>
        <p:spPr>
          <a:xfrm>
            <a:off x="2607564" y="3292208"/>
            <a:ext cx="4266495" cy="53230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496457" y="5678868"/>
            <a:ext cx="41510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2400" b="1" i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This would crash a script</a:t>
            </a:r>
            <a:endParaRPr lang="en-IE" sz="2400" b="1" i="1" u="sng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62015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Sum of 2 integers, stop()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7625" y="1499735"/>
            <a:ext cx="880637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dirty="0" smtClean="0"/>
              <a:t>stop() </a:t>
            </a:r>
          </a:p>
          <a:p>
            <a:pPr lvl="1"/>
            <a:r>
              <a:rPr lang="en-IE" dirty="0"/>
              <a:t>stops function execution and give error message</a:t>
            </a:r>
          </a:p>
          <a:p>
            <a:pPr lvl="1"/>
            <a:r>
              <a:rPr lang="en-IE" dirty="0" smtClean="0"/>
              <a:t>is placed within function body</a:t>
            </a:r>
          </a:p>
          <a:p>
            <a:pPr lvl="1"/>
            <a:r>
              <a:rPr lang="en-IE" dirty="0" smtClean="0"/>
              <a:t>needs a condition </a:t>
            </a:r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endParaRPr lang="en-IE" dirty="0" smtClean="0"/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endParaRPr lang="en-IE" dirty="0" smtClean="0"/>
          </a:p>
          <a:p>
            <a:pPr marL="0" indent="0">
              <a:buNone/>
            </a:pPr>
            <a:endParaRPr lang="en-IE" dirty="0" smtClean="0"/>
          </a:p>
          <a:p>
            <a:pPr marL="0" indent="0">
              <a:buNone/>
            </a:pPr>
            <a:endParaRPr lang="en-IE" dirty="0" smtClean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7145" y="3296305"/>
            <a:ext cx="6807333" cy="185382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/>
          <a:srcRect b="58871"/>
          <a:stretch/>
        </p:blipFill>
        <p:spPr>
          <a:xfrm>
            <a:off x="1586352" y="5531573"/>
            <a:ext cx="6639852" cy="493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919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Sum of 2 integers, warnings()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9657" y="1499735"/>
            <a:ext cx="8984343" cy="281100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dirty="0" smtClean="0"/>
              <a:t>warning()</a:t>
            </a:r>
          </a:p>
          <a:p>
            <a:pPr lvl="1"/>
            <a:r>
              <a:rPr lang="en-IE" dirty="0" smtClean="0"/>
              <a:t> display message nut do no stop function</a:t>
            </a:r>
          </a:p>
          <a:p>
            <a:pPr lvl="1"/>
            <a:r>
              <a:rPr lang="en-IE" dirty="0" smtClean="0"/>
              <a:t>Good to introduce a bit of flexibility</a:t>
            </a:r>
          </a:p>
          <a:p>
            <a:pPr marL="0" indent="0">
              <a:buNone/>
            </a:pPr>
            <a:endParaRPr lang="en-IE" dirty="0" smtClean="0"/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endParaRPr lang="en-IE" dirty="0" smtClean="0"/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endParaRPr lang="en-IE" dirty="0" smtClean="0"/>
          </a:p>
          <a:p>
            <a:pPr marL="0" indent="0">
              <a:buNone/>
            </a:pPr>
            <a:endParaRPr lang="en-IE" dirty="0" smtClean="0"/>
          </a:p>
          <a:p>
            <a:pPr marL="0" indent="0">
              <a:buNone/>
            </a:pPr>
            <a:endParaRPr lang="en-IE" dirty="0" smtClean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001" y="2905239"/>
            <a:ext cx="7735380" cy="246037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4022" y="5540929"/>
            <a:ext cx="6315956" cy="1209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390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76896" y="1825625"/>
            <a:ext cx="8546190" cy="4351338"/>
          </a:xfrm>
        </p:spPr>
        <p:txBody>
          <a:bodyPr>
            <a:normAutofit fontScale="925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IE" dirty="0"/>
              <a:t>Create </a:t>
            </a:r>
            <a:r>
              <a:rPr lang="en-IE" dirty="0" smtClean="0"/>
              <a:t>a ‘power.it’ function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 smtClean="0"/>
              <a:t>computing a</a:t>
            </a:r>
            <a:r>
              <a:rPr lang="en-IE" baseline="30000" dirty="0" smtClean="0"/>
              <a:t>b</a:t>
            </a:r>
            <a:r>
              <a:rPr lang="en-IE" dirty="0" smtClean="0"/>
              <a:t> 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 smtClean="0"/>
              <a:t>Include error message if arguments aren't numbers (stop)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 smtClean="0"/>
              <a:t>If b negative create warning saying your are computing a root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 smtClean="0"/>
              <a:t>Add default values</a:t>
            </a:r>
          </a:p>
          <a:p>
            <a:pPr marL="971550" lvl="1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Create a function ‘</a:t>
            </a:r>
            <a:r>
              <a:rPr lang="en-IE" dirty="0" err="1" smtClean="0"/>
              <a:t>ratio.as.percent</a:t>
            </a:r>
            <a:r>
              <a:rPr lang="en-IE" dirty="0" smtClean="0"/>
              <a:t>’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 smtClean="0"/>
              <a:t>Function displays ratio in percentage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 smtClean="0"/>
              <a:t>Should be rounded to neared %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 smtClean="0"/>
              <a:t>Outputs should include % sign.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 smtClean="0"/>
              <a:t>Use stop / warning ….</a:t>
            </a:r>
          </a:p>
          <a:p>
            <a:pPr marL="971550" lvl="1" indent="-514350">
              <a:buFont typeface="+mj-lt"/>
              <a:buAutoNum type="arabicPeriod"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endParaRPr lang="en-IE" dirty="0" smtClean="0"/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2923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Adding default arguments’ values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7625" y="1499735"/>
            <a:ext cx="8806375" cy="281100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dirty="0" smtClean="0"/>
              <a:t>You may need to add default values for arguments</a:t>
            </a:r>
          </a:p>
          <a:p>
            <a:pPr marL="0" indent="0">
              <a:buNone/>
            </a:pPr>
            <a:r>
              <a:rPr lang="en-IE" dirty="0" smtClean="0"/>
              <a:t>Use </a:t>
            </a:r>
            <a:r>
              <a:rPr lang="en-IE" dirty="0" err="1" smtClean="0"/>
              <a:t>arg</a:t>
            </a:r>
            <a:r>
              <a:rPr lang="en-IE" dirty="0" smtClean="0"/>
              <a:t> = NULL, replace </a:t>
            </a:r>
            <a:r>
              <a:rPr lang="en-IE" dirty="0" err="1" smtClean="0"/>
              <a:t>arg</a:t>
            </a:r>
            <a:r>
              <a:rPr lang="en-IE" dirty="0" smtClean="0"/>
              <a:t> in function body</a:t>
            </a:r>
          </a:p>
          <a:p>
            <a:pPr marL="0" indent="0">
              <a:buNone/>
            </a:pPr>
            <a:r>
              <a:rPr lang="en-IE" dirty="0" smtClean="0"/>
              <a:t>Here is a simple example</a:t>
            </a:r>
          </a:p>
          <a:p>
            <a:pPr marL="0" indent="0">
              <a:buNone/>
            </a:pPr>
            <a:endParaRPr lang="en-IE" dirty="0" smtClean="0"/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endParaRPr lang="en-IE" dirty="0" smtClean="0"/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endParaRPr lang="en-IE" dirty="0" smtClean="0"/>
          </a:p>
          <a:p>
            <a:pPr marL="0" indent="0">
              <a:buNone/>
            </a:pPr>
            <a:endParaRPr lang="en-IE" dirty="0" smtClean="0"/>
          </a:p>
          <a:p>
            <a:pPr marL="0" indent="0">
              <a:buNone/>
            </a:pPr>
            <a:endParaRPr lang="en-IE" dirty="0" smtClean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525" y="3193143"/>
            <a:ext cx="7161283" cy="179896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3136" y="5342986"/>
            <a:ext cx="5896062" cy="1235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861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7192"/>
            <a:ext cx="9144000" cy="994172"/>
          </a:xfrm>
        </p:spPr>
        <p:txBody>
          <a:bodyPr/>
          <a:lstStyle/>
          <a:p>
            <a:r>
              <a:rPr lang="en-IE" dirty="0" smtClean="0"/>
              <a:t>Aim of the course</a:t>
            </a:r>
            <a:endParaRPr lang="en-IE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65253" y="1412494"/>
            <a:ext cx="8890612" cy="5001201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IE" dirty="0" smtClean="0"/>
              <a:t>Get you started on that journey with R</a:t>
            </a:r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endParaRPr lang="en-IE" dirty="0" smtClean="0"/>
          </a:p>
          <a:p>
            <a:pPr marL="0" indent="0">
              <a:buNone/>
            </a:pPr>
            <a:endParaRPr lang="en-IE" dirty="0" smtClean="0"/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r>
              <a:rPr lang="en-IE" dirty="0" smtClean="0"/>
              <a:t>By learning</a:t>
            </a:r>
          </a:p>
          <a:p>
            <a:pPr marL="0" indent="0">
              <a:buNone/>
            </a:pPr>
            <a:endParaRPr lang="en-IE" dirty="0" smtClean="0"/>
          </a:p>
          <a:p>
            <a:pPr marL="728645" lvl="1" indent="-385754">
              <a:buFont typeface="+mj-lt"/>
              <a:buAutoNum type="arabicPeriod"/>
            </a:pPr>
            <a:r>
              <a:rPr lang="en-IE" dirty="0" smtClean="0"/>
              <a:t>How to use the 5 basic coding elements</a:t>
            </a:r>
          </a:p>
          <a:p>
            <a:pPr marL="728645" lvl="1" indent="-385754">
              <a:buFont typeface="+mj-lt"/>
              <a:buAutoNum type="arabicPeriod"/>
            </a:pPr>
            <a:endParaRPr lang="en-IE" dirty="0" smtClean="0"/>
          </a:p>
          <a:p>
            <a:pPr marL="728645" lvl="1" indent="-385754">
              <a:buFont typeface="+mj-lt"/>
              <a:buAutoNum type="arabicPeriod"/>
            </a:pPr>
            <a:r>
              <a:rPr lang="en-IE" dirty="0" smtClean="0"/>
              <a:t>how </a:t>
            </a:r>
            <a:r>
              <a:rPr lang="en-IE" dirty="0"/>
              <a:t>to </a:t>
            </a:r>
            <a:r>
              <a:rPr lang="en-IE" dirty="0" smtClean="0"/>
              <a:t>the do </a:t>
            </a:r>
            <a:r>
              <a:rPr lang="en-IE" dirty="0"/>
              <a:t>most common data manipulating and viewing tasks </a:t>
            </a:r>
            <a:endParaRPr lang="en-IE" dirty="0" smtClean="0"/>
          </a:p>
          <a:p>
            <a:pPr marL="728645" lvl="1" indent="-385754">
              <a:buFont typeface="+mj-lt"/>
              <a:buAutoNum type="arabicPeriod"/>
            </a:pPr>
            <a:endParaRPr lang="en-IE" dirty="0"/>
          </a:p>
          <a:p>
            <a:pPr marL="728645" lvl="1" indent="-385754">
              <a:buFont typeface="+mj-lt"/>
              <a:buAutoNum type="arabicPeriod"/>
            </a:pPr>
            <a:r>
              <a:rPr lang="en-IE" sz="1900" dirty="0" smtClean="0"/>
              <a:t>How to do </a:t>
            </a:r>
            <a:r>
              <a:rPr lang="en-IE" sz="1900" dirty="0"/>
              <a:t>a few common analyses </a:t>
            </a:r>
            <a:r>
              <a:rPr lang="en-IE" sz="1900" dirty="0" smtClean="0"/>
              <a:t>(bonus if time)</a:t>
            </a:r>
            <a:endParaRPr lang="en-IE" sz="1900" dirty="0"/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r>
              <a:rPr lang="en-IE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Then you will be able to keep going on your own</a:t>
            </a:r>
          </a:p>
          <a:p>
            <a:pPr marL="0" indent="0">
              <a:buNone/>
            </a:pPr>
            <a:endParaRPr lang="en-IE" dirty="0" smtClean="0"/>
          </a:p>
          <a:p>
            <a:pPr marL="728645" lvl="1" indent="-385754">
              <a:buFont typeface="+mj-lt"/>
              <a:buAutoNum type="arabicPeriod"/>
            </a:pPr>
            <a:endParaRPr lang="en-IE" dirty="0" smtClean="0"/>
          </a:p>
          <a:p>
            <a:pPr marL="728645" lvl="1" indent="-385754">
              <a:buFont typeface="+mj-lt"/>
              <a:buAutoNum type="arabicPeriod"/>
            </a:pPr>
            <a:endParaRPr lang="en-IE" dirty="0" smtClean="0"/>
          </a:p>
          <a:p>
            <a:pPr marL="728645" lvl="1" indent="-385754">
              <a:buFont typeface="+mj-lt"/>
              <a:buAutoNum type="arabicPeriod"/>
            </a:pPr>
            <a:endParaRPr lang="en-IE" dirty="0"/>
          </a:p>
        </p:txBody>
      </p:sp>
      <p:pic>
        <p:nvPicPr>
          <p:cNvPr id="4" name="Picture 4" descr="http://www.gmccomb.com/images/superman-computer-user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2316" y="1799888"/>
            <a:ext cx="1053202" cy="1349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http://computerusersguide.wikispaces.com/space/showlogo/1338995434/logo.g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0010" y="1799888"/>
            <a:ext cx="1231681" cy="1223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ight Arrow 5"/>
          <p:cNvSpPr/>
          <p:nvPr/>
        </p:nvSpPr>
        <p:spPr>
          <a:xfrm>
            <a:off x="3233178" y="2226244"/>
            <a:ext cx="2677651" cy="3703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sz="1350"/>
          </a:p>
        </p:txBody>
      </p:sp>
      <p:pic>
        <p:nvPicPr>
          <p:cNvPr id="8" name="Picture 2" descr="RStudi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6049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Further tools for functions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7625" y="1599883"/>
            <a:ext cx="8806375" cy="435133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IE" dirty="0" err="1"/>
              <a:t>stopifnot</a:t>
            </a:r>
            <a:r>
              <a:rPr lang="en-IE" dirty="0" smtClean="0"/>
              <a:t>()</a:t>
            </a:r>
          </a:p>
          <a:p>
            <a:pPr marL="0" indent="0">
              <a:buNone/>
            </a:pPr>
            <a:r>
              <a:rPr lang="en-IE" dirty="0"/>
              <a:t>L</a:t>
            </a:r>
            <a:r>
              <a:rPr lang="en-IE" dirty="0" smtClean="0"/>
              <a:t>ike </a:t>
            </a:r>
            <a:r>
              <a:rPr lang="en-IE" dirty="0"/>
              <a:t>stop but several conditions</a:t>
            </a:r>
          </a:p>
          <a:p>
            <a:pPr marL="0" indent="0">
              <a:buNone/>
            </a:pPr>
            <a:endParaRPr lang="en-IE" dirty="0" smtClean="0"/>
          </a:p>
          <a:p>
            <a:pPr marL="0" indent="0">
              <a:buNone/>
            </a:pPr>
            <a:r>
              <a:rPr lang="en-IE" dirty="0" smtClean="0"/>
              <a:t>try()</a:t>
            </a:r>
          </a:p>
          <a:p>
            <a:pPr marL="0" indent="0">
              <a:buNone/>
            </a:pPr>
            <a:r>
              <a:rPr lang="en-IE" dirty="0" smtClean="0"/>
              <a:t>Try to run function but does not stop whole script if error</a:t>
            </a:r>
          </a:p>
          <a:p>
            <a:pPr marL="0" indent="0">
              <a:buNone/>
            </a:pPr>
            <a:endParaRPr lang="en-IE" dirty="0" smtClean="0"/>
          </a:p>
          <a:p>
            <a:pPr marL="0" indent="0">
              <a:buNone/>
            </a:pPr>
            <a:r>
              <a:rPr lang="en-IE" dirty="0" smtClean="0"/>
              <a:t>warning()</a:t>
            </a:r>
          </a:p>
          <a:p>
            <a:pPr marL="0" indent="0">
              <a:buNone/>
            </a:pPr>
            <a:r>
              <a:rPr lang="en-IE" dirty="0" smtClean="0"/>
              <a:t>To return error message without sopping function</a:t>
            </a:r>
          </a:p>
          <a:p>
            <a:pPr marL="0" indent="0">
              <a:buNone/>
            </a:pPr>
            <a:endParaRPr lang="en-IE" dirty="0" smtClean="0"/>
          </a:p>
          <a:p>
            <a:pPr marL="0" indent="0">
              <a:buNone/>
            </a:pPr>
            <a:r>
              <a:rPr lang="en-IE" dirty="0" smtClean="0"/>
              <a:t>debug() </a:t>
            </a:r>
          </a:p>
          <a:p>
            <a:pPr marL="0" indent="0">
              <a:buNone/>
            </a:pPr>
            <a:r>
              <a:rPr lang="en-IE" dirty="0" smtClean="0"/>
              <a:t>To debug a function</a:t>
            </a:r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7327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smtClean="0"/>
              <a:t>R functions, </a:t>
            </a:r>
            <a:r>
              <a:rPr lang="en-IE" dirty="0" smtClean="0"/>
              <a:t>get details</a:t>
            </a:r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6397" y="2467490"/>
            <a:ext cx="5035612" cy="407200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0" y="1527021"/>
            <a:ext cx="57046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3200" dirty="0" smtClean="0"/>
              <a:t>A function has three attributes</a:t>
            </a:r>
            <a:endParaRPr lang="en-IE" sz="32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 cstate="print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80" b="19291"/>
          <a:stretch/>
        </p:blipFill>
        <p:spPr>
          <a:xfrm>
            <a:off x="6097324" y="123838"/>
            <a:ext cx="1905918" cy="870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85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7210" y="1599566"/>
            <a:ext cx="7886700" cy="1325563"/>
          </a:xfrm>
        </p:spPr>
        <p:txBody>
          <a:bodyPr/>
          <a:lstStyle/>
          <a:p>
            <a:r>
              <a:rPr lang="en-IE" dirty="0" smtClean="0"/>
              <a:t>7.2 Quick overview stats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632944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Non parametric smoothing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584643"/>
            <a:ext cx="8806375" cy="4351338"/>
          </a:xfrm>
        </p:spPr>
        <p:txBody>
          <a:bodyPr>
            <a:normAutofit/>
          </a:bodyPr>
          <a:lstStyle/>
          <a:p>
            <a:r>
              <a:rPr lang="en-IE" dirty="0" smtClean="0"/>
              <a:t>Used to highlight trends in the data</a:t>
            </a:r>
          </a:p>
          <a:p>
            <a:endParaRPr lang="en-IE" dirty="0"/>
          </a:p>
          <a:p>
            <a:r>
              <a:rPr lang="en-IE" dirty="0" err="1" smtClean="0"/>
              <a:t>lowess</a:t>
            </a:r>
            <a:r>
              <a:rPr lang="en-IE" dirty="0" smtClean="0"/>
              <a:t>() </a:t>
            </a:r>
          </a:p>
          <a:p>
            <a:pPr lvl="1"/>
            <a:r>
              <a:rPr lang="en-IE" dirty="0"/>
              <a:t>i</a:t>
            </a:r>
            <a:r>
              <a:rPr lang="en-IE" dirty="0" smtClean="0"/>
              <a:t>s one function performing smoothing</a:t>
            </a:r>
          </a:p>
          <a:p>
            <a:pPr lvl="1"/>
            <a:r>
              <a:rPr lang="en-IE" dirty="0" smtClean="0"/>
              <a:t>argument ‘f’ modify the degree of smoothing</a:t>
            </a:r>
          </a:p>
          <a:p>
            <a:endParaRPr lang="en-IE" dirty="0"/>
          </a:p>
          <a:p>
            <a:r>
              <a:rPr lang="en-IE" dirty="0" smtClean="0"/>
              <a:t>For more details and functions see Hans talk at </a:t>
            </a:r>
            <a:r>
              <a:rPr lang="en-IE" dirty="0">
                <a:hlinkClick r:id="rId2"/>
              </a:rPr>
              <a:t>https://bigfish.joomla.com/</a:t>
            </a:r>
            <a:endParaRPr lang="en-IE" dirty="0"/>
          </a:p>
          <a:p>
            <a:endParaRPr lang="en-IE" dirty="0" smtClean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2934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err="1" smtClean="0"/>
              <a:t>lowess</a:t>
            </a:r>
            <a:r>
              <a:rPr lang="en-IE" dirty="0" smtClean="0"/>
              <a:t>() examples</a:t>
            </a:r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67177" y="1537073"/>
            <a:ext cx="4304823" cy="458940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709160" y="1537073"/>
            <a:ext cx="4262798" cy="4898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443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Correlations / linear models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8812" y="1600542"/>
            <a:ext cx="8806375" cy="4351338"/>
          </a:xfrm>
        </p:spPr>
        <p:txBody>
          <a:bodyPr>
            <a:normAutofit/>
          </a:bodyPr>
          <a:lstStyle/>
          <a:p>
            <a:r>
              <a:rPr lang="en-IE" dirty="0" err="1"/>
              <a:t>bartlet.test</a:t>
            </a:r>
            <a:r>
              <a:rPr lang="en-IE" dirty="0"/>
              <a:t>(), test </a:t>
            </a:r>
            <a:r>
              <a:rPr lang="en-IE" dirty="0">
                <a:hlinkClick r:id="rId2" tooltip="Homoscedasticity"/>
              </a:rPr>
              <a:t>homoscedasticity</a:t>
            </a:r>
            <a:r>
              <a:rPr lang="en-IE" dirty="0"/>
              <a:t> or homogeneity of </a:t>
            </a:r>
            <a:r>
              <a:rPr lang="en-IE" dirty="0" smtClean="0"/>
              <a:t>variances, one of the main hypothesis</a:t>
            </a:r>
          </a:p>
          <a:p>
            <a:endParaRPr lang="en-IE" dirty="0" smtClean="0"/>
          </a:p>
          <a:p>
            <a:r>
              <a:rPr lang="en-IE" dirty="0" err="1" smtClean="0"/>
              <a:t>cor.test</a:t>
            </a:r>
            <a:r>
              <a:rPr lang="en-IE" dirty="0"/>
              <a:t>() </a:t>
            </a:r>
            <a:r>
              <a:rPr lang="en-IE" dirty="0" smtClean="0"/>
              <a:t>, correlation between 2 variables</a:t>
            </a:r>
          </a:p>
          <a:p>
            <a:endParaRPr lang="en-IE" dirty="0" smtClean="0"/>
          </a:p>
          <a:p>
            <a:r>
              <a:rPr lang="en-IE" dirty="0" err="1" smtClean="0"/>
              <a:t>anova</a:t>
            </a:r>
            <a:r>
              <a:rPr lang="en-IE" dirty="0" smtClean="0"/>
              <a:t>(), comparison of means</a:t>
            </a:r>
          </a:p>
          <a:p>
            <a:endParaRPr lang="en-IE" dirty="0" smtClean="0"/>
          </a:p>
          <a:p>
            <a:r>
              <a:rPr lang="en-IE" dirty="0" smtClean="0"/>
              <a:t>lm(), </a:t>
            </a:r>
            <a:r>
              <a:rPr lang="en-IE" dirty="0" err="1" smtClean="0"/>
              <a:t>glm</a:t>
            </a:r>
            <a:r>
              <a:rPr lang="en-IE" dirty="0" smtClean="0"/>
              <a:t>() allow for linear regression</a:t>
            </a:r>
          </a:p>
          <a:p>
            <a:endParaRPr lang="en-IE" dirty="0" smtClean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818" name="AutoShape 2" descr="data:image/jpeg;base64,/9j/4AAQSkZJRgABAQAAAQABAAD/2wCEAAkGBxAQEhAQEBIVFRAVFRUWFRAVFRYQEBUWFRcWFxYXFxMYHyosGBolHRcVIjEhJSouLi8xFx81ODMsNygtLisBCgoKDg0OGxAQGy0lICUtLy8rLS0vKy0tLS0tLSstLSstLS0tLS0tLS0tLS0tLS0tLS0tLS0tLS0tLSstLS0tLf/AABEIAHABwgMBEQACEQEDEQH/xAAcAAEAAgMBAQEAAAAAAAAAAAAABAUBAwYCBwj/xABEEAACAQIDAwYLBQcEAgMAAAABAgADEQQSIQUxQQYTUWFxgRQVIjJSU5GSk9HSFiNCcrEHM4KhssHwc6LC4bPDNGOD/8QAGgEBAAMBAQEAAAAAAAAAAAAAAAECAwQFBv/EADIRAQABAwICBwcEAwEAAAAAAAABAgMRBBIhUQUTFBUxUmEyQXGBkaHwIkLB0TPh8SP/2gAMAwEAAhEDEQA/APuMBAQEBAQEBAQEBAQEBAQEBAQEBAQEBAQEBAQEBAQEBAQEBAQEBAQEBAQEBAQEBAQEBAQEBAQEBAQEBAQECr5S7cpYDD1MVWuVQCyjzmYmyqOsmWopmqcQrVVFMZlo5I8paO0qAxFEFbMUem1syOLGxt1EG/XJromicSiiuKozC7lFyAgICAgICAgICAgICAgICAgICAgICAgICAgICAgICAgICAgICAgICAgICAgICAgICAgICAgIHyP9vO0LjCYQHeWrMOzyEv7X9k6tNwmZcupqxiFZ+wvaRp4qvhWPk1aedfz0yP1Vj7stqeMRKmmq47X2+cbtICAgICAgICAgICAgICAgICAgICAgICAgICAgICAgICAgICAgICAgICAgICAgICAgICAgICAgfEv2jUlxGPrVKjMKVIJRUKAWZlUO1r6ADPqekgcdN7U8MPN1NcRVmVHsVDgcXhMUjZqQqrdrZSFJy1Edb6MFZuJB0I42murhiVLVXGKofogGc71WYCAgICAgICAgICAgICAgICAgICAgICAgICAgICAgICAgICAgICAgICAgICAgICAgICAgICAgfE9uU3xFeq6LenncK1woYl2LFcxF7sToNdwmtMzEcHi3pmuuZVtHDZs9BxbOLBTpaqPMOu438nsYytdWYVtzicT732bkhjjXweGqHzubVW/Mnkt/MTOmcw9i1VuoiVxJaEBAQEBAQEBAQEBAQEBAQEBAQEBAQEBAQEBAQEBAQEBAQEBAQEBAQEBAQEBAQEBAQEBAQECHtjFClRq1DuVG03XNtBeTTGZwzu17KJqfIhhqlWzkqq2stzZbDQBVFyF7rd8644RiIfPTTVX+qfk9V8K5ADD71Rem4IbOq65Qw3kbwe7iLYXqcxuhtRu9mrx9zuP2eYkFK1MbiwrKOAFXRgOoOrzktzxmHraarMOvmzpICAgICAgICAgICAgIFLt3a1Sg6KgU5lJOa/AgcD1zg1usnT4xGcqzM5xDVsfbVWtVFN1QAqxutwdLdJ65TR6+dRXNM04REznEr+ekuQEBAQEBAQKbbu1alBkVApzBic1+BA4HrnDrdZOniMRnKszOcQ0bI23Vq1VpuqAEMbqCDp2mZaPXzqK5pmnHAzOcS6CemsQEBAQEBAQEBAQEBAQEBAQEBAQEBAQEBAQECg5VgMmRjZLXYDzm1AygdYLC/CVrvU2qZqnxcuop3xt9zj6tFHJN2U9dmXTcLACwHfMaOk6c8acQ4qrET4S0NTKEK4uhIYEHiNzoeDD/AKM9Gmum5TuplhNOzhUu+Sn3WIFj5NQNYjRSTYsAOGqqQOF2HDXimjZW9DTVcXdzR3EBAr8TtmhTZkZmzLa4FOo4FxcaqpG4iYV6m1ROKpwrNUQ1+P8ADek/wav0ynbLHmg3wz4/w3pP8Gt9MdsseaDfB4/w3pP8Gr9MdsseaDfH5Esrt3DnTM3aaVVR7SukmNZYn90G6E6jWVwGQhlO4g3E6ImJjMJiYnjDZJSj4rG06X7xwt9wPnHsUamUruU0RmqcImcIfj/Dek/wqv0zDttjzQjfH5Enj/Dek/wa30R22x5oRvj8iTx/hvSf4Nb6I7ZY80G+PyJUu28WleojU7kKjAko6akj0gJ5nSV2i7t2zkic1PXJ9bYhfyP+qyOi4xcn4Jnxh0OO2jSo5ecJGa9rI73ta/mg23ie1cu0W4zXOEzMQjfaDDek/wAGt9Ex7ZY80I3x+ZPH+G9J/g1vpjttjzQboPH+G9J/g1vpjttjzQb4/Mnj/Dek/wAGt9MdsseaDfH5k8f4b0n+DW+mO22PNBuhkbewx/E3fSqqPaVkxrLE8N0G6FhRrK4DIQyncQbgzoiYnjC0TlzvKhb1KX5G/VZ5HS0ZilT93yQdl11o1Ud75bMCQrPvAtooM5Oj66LV2ZqnEYTV4r/x/hvSf4Nb6J7PbbHmg3x6/SWfH2H9J/g1vpjttjzQb49fpJ4+w/pP8Kr9MdtseaDdHr9JSMNtKjUNkcZvRIKN7rAGa279u57M5TFUSlzVJAQEBAQEBAQEBAQEBAQEBAQEBAQEDxWqBQSf86JSuqKYyiZw5DbtfP2kgnuBIXuDj2mebqKsua5OVPknMye1tbKwuh3jiD0joM2sXqrNWY8ETTExiXvB1Th3UnWmWDBuhh+LttcEdB7DPX6ym7TEwzt5tVcfB9CpsCARuIv7ZL04nMZeoSQOb2jgKxrVWWmWVipBDINyKDoSOIM8vVaS5dubqVOMTPBo8X1/Un3qf1Tn7vvehmeTHi+v6k+9T+qO77xunkz4uxHqW96n9Ud33TM8mqph3QgVEKX3XKsDbfqpOsyu6Su3GaoTFXHEpGy6hp1Ut5rnKw4EkHK3aCAOw9k6NDXVTXs90k+OV/tHE81TZ7XI0UdLHRR7SJ61yvZTNXIqnEOW5s3LMbudWY7z8h1cJ89cqquTuqTEY8XulhqjjMlN2U7mGVQezMRcdc1p0V2qM4Ru9HvwGv6l/bT+qT2C7y+/+0bp5SeA1/Uv7af1R2C7y/PqbvSWp6LKcroym1xfKbjdwJmVzTVW/a96YqzwS9jLaun5H/4zq6Opxcn4E+MJPKNbtR7Kn/Cb9Ixmmn4on2o+apyG6qFLMxICi1zYFjvI4AzzbdmqucUpmcN/gFf1L+2n9U27Bd5ff/aN3pLVUoupCujKSCRfLra1/NJ6RM7mmrtx+qCKvRg0ySqqpZmNgotfcTxI4AytuxVXO2laZw2+AV/Uv7af1TbsF3l9/wDau70a3ospyujK1rgG2oHEEE9ImV3TV2/ahMTngmbFcpVAHm1LgjhmAuG7bAj2dE7Oj65pq2T4I8J+LbyhW9Wn+Rv6ll+koztP3fJXCmSQqqWY3sBbhqd5E8+3YquTtpWmcNngNf1L+2n9U27Bd5ff/au70k8Ar+pf20/qjsF3kbvSQ4KsNTRe38B/kGidDdj3G70lW7YrhKFWoN4VsvA59QvYc0yt25i5Ee9W5VGyal1yA24+MwqtW/f0zkqHdmsNGsOkf3nv2690Kaa5NdHHxdLNHQQEBAQEBAQEBAQEBAQEBAQEBAQECs2lUucp81Rdu/T9Jx3qomvHJWpy+LOax6bt3sfkBPOrrziXPMNGSZ5RgyRkw9IN4Iup3r0/I9c0t3ZtzmETTnxdNyfxFqYS9wtwDxAvpfsvPVsXorjMN7XCnC6E6GpA4DbG36j12A/cKSoQErmsbFiRv1BsN08jU6qZqmmJcVd2rf4cGyljcO3EA9DXBnPFdyfDLaK7cvfhGH9JfbJzc9U5t+n1PCMP6S+2M3PU3W+cfUXEUAQQy34a6/5aVqmvHFMVUR4YSMNiqbVKIVgTziaX13zTTTHXU4TNdM4XfKNgKSkmy84lzw/y9p6Ws/xSmuebncRjKRVhnG48dZ5Fuad0Z5wiuunE8Xapawtu4dFp9BDR6khA57lFWVKtPMQLo2/8wnm9IY/T81JqiKuLTsXEI1dMrA+Q+7+GZ6CYm5PwRuiaowl8pKqq1EsQBZ9/8E26Qn9NJVMRVGVds7EI2Iw4VgTmfQf6VSc2imOtRNUTVGPzhLrZ7LVQcpKqq9EsQBlff2pPO6Q8KVKpiKoyh7LxCNXohWBOZjYf6bzDQzHW/JE1RMxj88XVz2Gih5SVVV6JYgDLVGvbSnn9IezHxUqmIqjP54IWzMSjV6IVgTmbQfkacuimOthE1RMxiUrlFWValPMQLo1r/mWdHSE+yTMRVx5NGx8QjV6YVgTZ93YJloZjrPkndEzGHUT11yAMD5pyvu+Iq01P3YYGw3Zyq3Pt/neePqq4puzhwajdNU0+5a/s5o5DiBwsh7/LnToat2V9LGMu2ne7CAgICAgICAgICAgICAgICAgICB4qPlBJ4StVW2MigxtQ2I4nU9+ij+o9wnk3apxPOf8AkfbKk8VdXonMdDYabugW/tOauJzwUmGs0pnxRhjmoTg5qDCTgHKNpx4dNtbHt1HfN7FyaKuCY4OhweJBFr6fpf8AtPWt3oqaQnToS+cYvBFKlRDvDH2E3U94tPldXFVu7NMsKaEnBbRr0V5um4CXJAyqfONzrbpJmlrpK7bpimMLxTMcIykePcX6we4vymne13lBio8e4v1g9xflHe13lBipFx+OrVwq1XuAcwAULrYjh2mY3ukLl2nbVEImiZ8XnZVK1egf/sWToK86ilGzGHb7VwfPUqlPcSND0MNVPttPo7tHWUTTzaVU7ow+fPhiCysLMDYqd4/6nyl2K7VW2plFESnYfaWJpqFWqwUaAEK1h0XIvadFPSV+mMZW21e6W3xzi/Wn3U+mW71v+idtXM8c4v1p91PpjvW/6G2rmiY2tVrENVfMQCBoBa/YOqY3tZcvY3+5WbczxlP5K07Ygf6b/qs7eiqs3J+BFG2pP5aJfmO1/wDjOjpacUU/FNdO6YVHJ+nbFYc9b/8AjecfRlUzf+SNmKo/PdLvZ9E2cty0S7UOyp/wnkdL1Yopn1ZV07qohXcm6dsTS/j/AKGnJ0XXuv8Ayn+ERRiYn897up9E2cvy0S5of/p/655PS04t0/H+GddOZj85Kzk7StiaJ62/oacXRtWb+PRWKNtUJ/LNLvR/K/6rOrpacRSmundUpMKz0mD02ysARewOh36Hunl2dVXaq3UnV48E7xzi/Wn3U+mdHel/0Ttr5njnF+uPup9Md6X/AENtXNhtr4si3PHuVAf6YnpS/MY4G2rmrTS4nid51JJ/Ukzj6yqurnMqTbiPF2XJfZxo0yWFnc3IO8AaKD17z3z6bRWJtW8VeM+K9unC6nW0ICAgICAgICAgICAgICAgICAgasRiEpjM7BV6SbSldym3GapwTOFNiNuq+lOmzjps1j2Ab++08+5rqa+FFMz8p/hn1nJrXGVjrzVUDoWiqf1EysXrs/tq+VMfzMm6XobRK+f4UvW1JMv8lk9omPa3x8o/o3fFuo45X0WvTY+jUQK36iXpvU18Irj5x/xMVZ97ZUoD8dEW9Kkb/wC3Q+y8tVaj99Hzp4/b/qfi0jZ1N/3T36VO8do3j2TLs1Ff+OoxE+DTU2e67x3jWZ1aaunjhGGylpqN39+I6hxEtTwSssLiOB+XcZ227nulMM43ZtKtbnFuRuYEqw7GE0uWaLkYrjJMZQ/s5h+h/fb5zn7u03khG1j7N4fof32+cd3abyQbT7N4fof32+cd3abyQbWfs3h+h/fb5x3dpvJBte6GwKCMrgNdSCLuxFx1GXt6KxbqiqmnEmyFpOpZExmzqVb94gJG5tzjsYazO5ZouRiuMomIlD+zmH6H+I3znN3dpvJCNrH2cw3Q/vt85Hd2m8kG0+zmG6H99vnJ7u03kg2n2cw3Q/xG+cd3abyQbW/BbHo0WzoGzWI1YsLG19D2TW1pbVqc0RginHFt2hs2nXy84D5N7WJXfv3dktesW7sYrjKZjLRhdh0KbrUUNmW9rsxGoIOh6iZS1o7NqrdRTiUbeOVlOlZD2hsylXymoDdb2sxXfa+7sExvWLd6IiuMqzTmctWE2JRpOtRA2YXtdiw1BB0PbKWtJatVbqIxJt45WU6VkLaGzadfLzgPk3tZiu+193YJjesW70YrjKJjLVhNiUKTrUQNmF7XZmGotuMpa0dm1VuopxKNsNmP2XSrlTUBuoIFmK6G193ZLXtPbvY3xlM0xKL9nMN0P77fOY93abyQjaz9nMN0P77fOO7tN5INp9nMP0P77fOO7tN5INrH2cw/Q/vt847u03kNqThNkUKRzKgzDczEuw7Cd3dNremtW/YpiCKYT5usQEBAQEBAQEBAQEBAQEBAQEBAQND4RGbMy5jwzeUB2A7pnNqmZzMZRiG4ADdLxEQlmSECPicDSqeeit1kC/tmVdm3X7URKJiJQDsyrS1w1QgeqqeUh6gfwzlnTXLfGzV8p4wptmPZePDabMExKc1V4MTYH8lUSvXUVTtvU7auf9Sbo/cmhaqeaRUXobR+5hoe/wBs6Ii5T7M7o9fH6/2vxeRXpMcrjIx/C4yE9h3N3GR1lqeFXCfXgZht8F6D/n95bqUtiKw6xNKYqgbhNAgIEatigDkTyn9Ebh1seAmVV2M7aeM/nijLbSUgeUbnidw7h0S9MTHilzuOpYkYjEVl5xkp01NOlmq5XfI2iorZTra9wZYVpp41aQo1PCC6PmDjnKgcNT1VqlMhhZ81rXC+TcaQLDDLUp1RXreECmuFpuympUqKKtyGXKDlZrW0t3QNnKJ8UalM0FqZKKiqwUlRUJYfd2/H5Kv5I4ssCDVXE5K+UYrwomtqCwoZM33YUMbXyWy5db3vAkLUenUp1Ka4w4cGqrK4qOxLU6eQhDdit1YXbcSbaGBW4KjjqbU3qc+yp4NnUNWdm+6+8styGGbebE36IG0Usd4PilqCvzpVa1Jkd7h20emCh0A0svXAlg1KGLrM5r+DplK3OIqIQKV2sc2U+VfzgdYG/lIa5ek1IVyMt8iZ1Uksv40PkuB6YK2vugaMRh8Qpxgp+EFnqJTpE1KjKqOqmo6ljZbHN5XA6QK6t4dmpC2IBpoE050h2SsRmLqQpJpgeU1wYEzFVsQ1AUwuJFRcQSzZa4vTNR7WdLFltl0B3WgWGOWpkwdxXNGx50U+dFbNk8jNrnte+83va8Ct2Zs/HVaqmrUqoipRJu9Vcwu+ZbKQC5GUMd4geMRhcUtPyDicxOOB+8rM1gXGHtc6aZcp46QNFaltC7XNfyUNJbF/K5upStV0/EwZ9ehTAkK2Ifwg01xavUZadOmxrBadPN5dTnHNlcgG1t2kCXg8LXc4PnefVlNWnWtUqqrCmrc25ysAc3km/EmBAppjMgzDE8/zdDmSDUyBrnnOd1t25+G6BL2YuMWvSD881J6tZyzFyEA5xQjX/Cfu2XhvgddAQEBAQEBAQEBAQEBAQEBAQEBAQEBAQEBAQNdegtQFXUMDwIvKV26a4xVGUTGVZ4DWoa4dsyepc6fwtwnH1F2zxtTmPLP8SptmPB7pbUpP93VXm3406g0PYToZanV26v0XI2zyn8xKYqieEpHgIGtNmTqBunutceya9REcaJmPh4fRbB9+voP7aZ/vJ/8AWOU/b+ziz4RV40T3Op/W0dZc8n3hGZ5BrVjupAdbP8gZO+77qfuZlg4eq/nvZfRpgr3Fzr7LSvV3Kvan6f2nEy9FqVBQAALnRRqzHqHEy0zbtRj7HCEimSQCRY9G+01icxxS9SQgICAgICAgICAgICAgICAgICAgICAgICAgICAgICAgICAgICAgICAgICAgICAgICBpxOGSoMrqGHQRKXLdNcYqjKJiJV/iqpT/APj1So9W/wB4n89ROTstdv8AxVY9J4wrtmPCWfDcSmlShmHpUmB/2nWOuv0cK6M+sf0bqo8YZG2k/FTrA9dMn9JbttPvpqj5Sb4DtpT5tKsx/wBMj+Zkdtp91NU/KTfyhg1sVV0RBRX03s79yD+8jfqbvsxtjnPGfoZqn0SMFs9aZLEl6h31G1bsHQOoTe1p6aJz4zzlMU4TZusQEBAQEBAQEBAQEBAQEBAQEBAQEBAQEBAQEBAQEBAQEBAQEBAQEBAQED//2Q=="/>
          <p:cNvSpPr>
            <a:spLocks noChangeAspect="1" noChangeArrowheads="1"/>
          </p:cNvSpPr>
          <p:nvPr/>
        </p:nvSpPr>
        <p:spPr bwMode="auto">
          <a:xfrm>
            <a:off x="155575" y="-776288"/>
            <a:ext cx="6477000" cy="161925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45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err="1" smtClean="0"/>
              <a:t>cor.test</a:t>
            </a:r>
            <a:r>
              <a:rPr lang="en-IE" dirty="0" smtClean="0"/>
              <a:t>() and lm() example</a:t>
            </a:r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818" name="AutoShape 2" descr="data:image/jpeg;base64,/9j/4AAQSkZJRgABAQAAAQABAAD/2wCEAAkGBxAQEhAQEBIVFRAVFRUWFRAVFRYQEBUWFRcWFxYXFxMYHyosGBolHRcVIjEhJSouLi8xFx81ODMsNygtLisBCgoKDg0OGxAQGy0lICUtLy8rLS0vKy0tLS0tLSstLSstLS0tLS0tLS0tLS0tLS0tLS0tLS0tLS0tLSstLS0tLf/AABEIAHABwgMBEQACEQEDEQH/xAAcAAEAAgMBAQEAAAAAAAAAAAAABAUBAwYCBwj/xABEEAACAQIDAwYLBQcEAgMAAAABAgADEQQSIQUxQQYTUWFxgRQVIjJSU5GSk9HSFiNCcrEHM4KhssHwc6LC4bPDNGOD/8QAGgEBAAMBAQEAAAAAAAAAAAAAAAECAwQFBv/EADIRAQABAwICBwcEAwEAAAAAAAABAgMRBBIhUQUTFBUxUmEyQXGBkaHwIkLB0TPh8SP/2gAMAwEAAhEDEQA/APuMBAQEBAQEBAQEBAQEBAQEBAQEBAQEBAQEBAQEBAQEBAQEBAQEBAQEBAQEBAQEBAQEBAQEBAQEBAQEBAQECr5S7cpYDD1MVWuVQCyjzmYmyqOsmWopmqcQrVVFMZlo5I8paO0qAxFEFbMUem1syOLGxt1EG/XJromicSiiuKozC7lFyAgICAgICAgICAgICAgICAgICAgICAgICAgICAgICAgICAgICAgICAgICAgICAgICAgICAgIHyP9vO0LjCYQHeWrMOzyEv7X9k6tNwmZcupqxiFZ+wvaRp4qvhWPk1aedfz0yP1Vj7stqeMRKmmq47X2+cbtICAgICAgICAgICAgICAgICAgICAgICAgICAgICAgICAgICAgICAgICAgICAgICAgICAgICAgfEv2jUlxGPrVKjMKVIJRUKAWZlUO1r6ADPqekgcdN7U8MPN1NcRVmVHsVDgcXhMUjZqQqrdrZSFJy1Edb6MFZuJB0I42murhiVLVXGKofogGc71WYCAgICAgICAgICAgICAgICAgICAgICAgICAgICAgICAgICAgICAgICAgICAgICAgICAgICAgfE9uU3xFeq6LenncK1woYl2LFcxF7sToNdwmtMzEcHi3pmuuZVtHDZs9BxbOLBTpaqPMOu438nsYytdWYVtzicT732bkhjjXweGqHzubVW/Mnkt/MTOmcw9i1VuoiVxJaEBAQEBAQEBAQEBAQEBAQEBAQEBAQEBAQEBAQEBAQEBAQEBAQEBAQEBAQEBAQEBAQEBAQECHtjFClRq1DuVG03XNtBeTTGZwzu17KJqfIhhqlWzkqq2stzZbDQBVFyF7rd8644RiIfPTTVX+qfk9V8K5ADD71Rem4IbOq65Qw3kbwe7iLYXqcxuhtRu9mrx9zuP2eYkFK1MbiwrKOAFXRgOoOrzktzxmHraarMOvmzpICAgICAgICAgICAgIFLt3a1Sg6KgU5lJOa/AgcD1zg1usnT4xGcqzM5xDVsfbVWtVFN1QAqxutwdLdJ65TR6+dRXNM04REznEr+ekuQEBAQEBAQKbbu1alBkVApzBic1+BA4HrnDrdZOniMRnKszOcQ0bI23Vq1VpuqAEMbqCDp2mZaPXzqK5pmnHAzOcS6CemsQEBAQEBAQEBAQEBAQEBAQEBAQEBAQEBAQECg5VgMmRjZLXYDzm1AygdYLC/CVrvU2qZqnxcuop3xt9zj6tFHJN2U9dmXTcLACwHfMaOk6c8acQ4qrET4S0NTKEK4uhIYEHiNzoeDD/AKM9Gmum5TuplhNOzhUu+Sn3WIFj5NQNYjRSTYsAOGqqQOF2HDXimjZW9DTVcXdzR3EBAr8TtmhTZkZmzLa4FOo4FxcaqpG4iYV6m1ROKpwrNUQ1+P8ADek/wav0ynbLHmg3wz4/w3pP8Gt9MdsseaDfB4/w3pP8Gr9MdsseaDfH5Esrt3DnTM3aaVVR7SukmNZYn90G6E6jWVwGQhlO4g3E6ImJjMJiYnjDZJSj4rG06X7xwt9wPnHsUamUruU0RmqcImcIfj/Dek/wqv0zDttjzQjfH5Enj/Dek/wa30R22x5oRvj8iTx/hvSf4Nb6I7ZY80G+PyJUu28WleojU7kKjAko6akj0gJ5nSV2i7t2zkic1PXJ9bYhfyP+qyOi4xcn4Jnxh0OO2jSo5ecJGa9rI73ta/mg23ie1cu0W4zXOEzMQjfaDDek/wAGt9Ex7ZY80I3x+ZPH+G9J/g1vpjttjzQboPH+G9J/g1vpjttjzQb4/Mnj/Dek/wAGt9MdsseaDfH5k8f4b0n+DW+mO22PNBuhkbewx/E3fSqqPaVkxrLE8N0G6FhRrK4DIQyncQbgzoiYnjC0TlzvKhb1KX5G/VZ5HS0ZilT93yQdl11o1Ud75bMCQrPvAtooM5Oj66LV2ZqnEYTV4r/x/hvSf4Nb6J7PbbHmg3x6/SWfH2H9J/g1vpjttjzQb49fpJ4+w/pP8Kr9MdtseaDdHr9JSMNtKjUNkcZvRIKN7rAGa279u57M5TFUSlzVJAQEBAQEBAQEBAQEBAQEBAQEBAQEDxWqBQSf86JSuqKYyiZw5DbtfP2kgnuBIXuDj2mebqKsua5OVPknMye1tbKwuh3jiD0joM2sXqrNWY8ETTExiXvB1Th3UnWmWDBuhh+LttcEdB7DPX6ym7TEwzt5tVcfB9CpsCARuIv7ZL04nMZeoSQOb2jgKxrVWWmWVipBDINyKDoSOIM8vVaS5dubqVOMTPBo8X1/Un3qf1Tn7vvehmeTHi+v6k+9T+qO77xunkz4uxHqW96n9Ud33TM8mqph3QgVEKX3XKsDbfqpOsyu6Su3GaoTFXHEpGy6hp1Ut5rnKw4EkHK3aCAOw9k6NDXVTXs90k+OV/tHE81TZ7XI0UdLHRR7SJ61yvZTNXIqnEOW5s3LMbudWY7z8h1cJ89cqquTuqTEY8XulhqjjMlN2U7mGVQezMRcdc1p0V2qM4Ru9HvwGv6l/bT+qT2C7y+/+0bp5SeA1/Uv7af1R2C7y/PqbvSWp6LKcroym1xfKbjdwJmVzTVW/a96YqzwS9jLaun5H/4zq6Opxcn4E+MJPKNbtR7Kn/Cb9Ixmmn4on2o+apyG6qFLMxICi1zYFjvI4AzzbdmqucUpmcN/gFf1L+2n9U27Bd5ff/aN3pLVUoupCujKSCRfLra1/NJ6RM7mmrtx+qCKvRg0ySqqpZmNgotfcTxI4AytuxVXO2laZw2+AV/Uv7af1TbsF3l9/wDau70a3ospyujK1rgG2oHEEE9ImV3TV2/ahMTngmbFcpVAHm1LgjhmAuG7bAj2dE7Oj65pq2T4I8J+LbyhW9Wn+Rv6ll+koztP3fJXCmSQqqWY3sBbhqd5E8+3YquTtpWmcNngNf1L+2n9U27Bd5ff/au70k8Ar+pf20/qjsF3kbvSQ4KsNTRe38B/kGidDdj3G70lW7YrhKFWoN4VsvA59QvYc0yt25i5Ee9W5VGyal1yA24+MwqtW/f0zkqHdmsNGsOkf3nv2690Kaa5NdHHxdLNHQQEBAQEBAQEBAQEBAQEBAQEBAQECs2lUucp81Rdu/T9Jx3qomvHJWpy+LOax6bt3sfkBPOrrziXPMNGSZ5RgyRkw9IN4Iup3r0/I9c0t3ZtzmETTnxdNyfxFqYS9wtwDxAvpfsvPVsXorjMN7XCnC6E6GpA4DbG36j12A/cKSoQErmsbFiRv1BsN08jU6qZqmmJcVd2rf4cGyljcO3EA9DXBnPFdyfDLaK7cvfhGH9JfbJzc9U5t+n1PCMP6S+2M3PU3W+cfUXEUAQQy34a6/5aVqmvHFMVUR4YSMNiqbVKIVgTziaX13zTTTHXU4TNdM4XfKNgKSkmy84lzw/y9p6Ws/xSmuebncRjKRVhnG48dZ5Fuad0Z5wiuunE8Xapawtu4dFp9BDR6khA57lFWVKtPMQLo2/8wnm9IY/T81JqiKuLTsXEI1dMrA+Q+7+GZ6CYm5PwRuiaowl8pKqq1EsQBZ9/8E26Qn9NJVMRVGVds7EI2Iw4VgTmfQf6VSc2imOtRNUTVGPzhLrZ7LVQcpKqq9EsQBlff2pPO6Q8KVKpiKoyh7LxCNXohWBOZjYf6bzDQzHW/JE1RMxj88XVz2Gih5SVVV6JYgDLVGvbSnn9IezHxUqmIqjP54IWzMSjV6IVgTmbQfkacuimOthE1RMxiUrlFWValPMQLo1r/mWdHSE+yTMRVx5NGx8QjV6YVgTZ93YJloZjrPkndEzGHUT11yAMD5pyvu+Iq01P3YYGw3Zyq3Pt/neePqq4puzhwajdNU0+5a/s5o5DiBwsh7/LnToat2V9LGMu2ne7CAgICAgICAgICAgICAgICAgICB4qPlBJ4StVW2MigxtQ2I4nU9+ij+o9wnk3apxPOf8AkfbKk8VdXonMdDYabugW/tOauJzwUmGs0pnxRhjmoTg5qDCTgHKNpx4dNtbHt1HfN7FyaKuCY4OhweJBFr6fpf8AtPWt3oqaQnToS+cYvBFKlRDvDH2E3U94tPldXFVu7NMsKaEnBbRr0V5um4CXJAyqfONzrbpJmlrpK7bpimMLxTMcIykePcX6we4vymne13lBio8e4v1g9xflHe13lBipFx+OrVwq1XuAcwAULrYjh2mY3ukLl2nbVEImiZ8XnZVK1egf/sWToK86ilGzGHb7VwfPUqlPcSND0MNVPttPo7tHWUTTzaVU7ow+fPhiCysLMDYqd4/6nyl2K7VW2plFESnYfaWJpqFWqwUaAEK1h0XIvadFPSV+mMZW21e6W3xzi/Wn3U+mW71v+idtXM8c4v1p91PpjvW/6G2rmiY2tVrENVfMQCBoBa/YOqY3tZcvY3+5WbczxlP5K07Ygf6b/qs7eiqs3J+BFG2pP5aJfmO1/wDjOjpacUU/FNdO6YVHJ+nbFYc9b/8AjecfRlUzf+SNmKo/PdLvZ9E2cty0S7UOyp/wnkdL1Yopn1ZV07qohXcm6dsTS/j/AKGnJ0XXuv8Ayn+ERRiYn897up9E2cvy0S5of/p/655PS04t0/H+GddOZj85Kzk7StiaJ62/oacXRtWb+PRWKNtUJ/LNLvR/K/6rOrpacRSmundUpMKz0mD02ysARewOh36Hunl2dVXaq3UnV48E7xzi/Wn3U+mdHel/0Ttr5njnF+uPup9Md6X/AENtXNhtr4si3PHuVAf6YnpS/MY4G2rmrTS4nid51JJ/Ukzj6yqurnMqTbiPF2XJfZxo0yWFnc3IO8AaKD17z3z6bRWJtW8VeM+K9unC6nW0ICAgICAgICAgICAgICAgICAgasRiEpjM7BV6SbSldym3GapwTOFNiNuq+lOmzjps1j2Ab++08+5rqa+FFMz8p/hn1nJrXGVjrzVUDoWiqf1EysXrs/tq+VMfzMm6XobRK+f4UvW1JMv8lk9omPa3x8o/o3fFuo45X0WvTY+jUQK36iXpvU18Irj5x/xMVZ97ZUoD8dEW9Kkb/wC3Q+y8tVaj99Hzp4/b/qfi0jZ1N/3T36VO8do3j2TLs1Ff+OoxE+DTU2e67x3jWZ1aaunjhGGylpqN39+I6hxEtTwSssLiOB+XcZ227nulMM43ZtKtbnFuRuYEqw7GE0uWaLkYrjJMZQ/s5h+h/fb5zn7u03khG1j7N4fof32+cd3abyQbT7N4fof32+cd3abyQbWfs3h+h/fb5x3dpvJBte6GwKCMrgNdSCLuxFx1GXt6KxbqiqmnEmyFpOpZExmzqVb94gJG5tzjsYazO5ZouRiuMomIlD+zmH6H+I3znN3dpvJCNrH2cw3Q/vt85Hd2m8kG0+zmG6H99vnJ7u03kg2n2cw3Q/xG+cd3abyQbW/BbHo0WzoGzWI1YsLG19D2TW1pbVqc0RginHFt2hs2nXy84D5N7WJXfv3dktesW7sYrjKZjLRhdh0KbrUUNmW9rsxGoIOh6iZS1o7NqrdRTiUbeOVlOlZD2hsylXymoDdb2sxXfa+7sExvWLd6IiuMqzTmctWE2JRpOtRA2YXtdiw1BB0PbKWtJatVbqIxJt45WU6VkLaGzadfLzgPk3tZiu+193YJjesW70YrjKJjLVhNiUKTrUQNmF7XZmGotuMpa0dm1VuopxKNsNmP2XSrlTUBuoIFmK6G193ZLXtPbvY3xlM0xKL9nMN0P77fOY93abyQjaz9nMN0P77fOO7tN5INp9nMP0P77fOO7tN5INrH2cw/Q/vt847u03kNqThNkUKRzKgzDczEuw7Cd3dNremtW/YpiCKYT5usQEBAQEBAQEBAQEBAQEBAQEBAQND4RGbMy5jwzeUB2A7pnNqmZzMZRiG4ADdLxEQlmSECPicDSqeeit1kC/tmVdm3X7URKJiJQDsyrS1w1QgeqqeUh6gfwzlnTXLfGzV8p4wptmPZePDabMExKc1V4MTYH8lUSvXUVTtvU7auf9Sbo/cmhaqeaRUXobR+5hoe/wBs6Ii5T7M7o9fH6/2vxeRXpMcrjIx/C4yE9h3N3GR1lqeFXCfXgZht8F6D/n95bqUtiKw6xNKYqgbhNAgIEatigDkTyn9Ebh1seAmVV2M7aeM/nijLbSUgeUbnidw7h0S9MTHilzuOpYkYjEVl5xkp01NOlmq5XfI2iorZTra9wZYVpp41aQo1PCC6PmDjnKgcNT1VqlMhhZ81rXC+TcaQLDDLUp1RXreECmuFpuympUqKKtyGXKDlZrW0t3QNnKJ8UalM0FqZKKiqwUlRUJYfd2/H5Kv5I4ssCDVXE5K+UYrwomtqCwoZM33YUMbXyWy5db3vAkLUenUp1Ka4w4cGqrK4qOxLU6eQhDdit1YXbcSbaGBW4KjjqbU3qc+yp4NnUNWdm+6+8styGGbebE36IG0Usd4PilqCvzpVa1Jkd7h20emCh0A0svXAlg1KGLrM5r+DplK3OIqIQKV2sc2U+VfzgdYG/lIa5ek1IVyMt8iZ1Uksv40PkuB6YK2vugaMRh8Qpxgp+EFnqJTpE1KjKqOqmo6ljZbHN5XA6QK6t4dmpC2IBpoE050h2SsRmLqQpJpgeU1wYEzFVsQ1AUwuJFRcQSzZa4vTNR7WdLFltl0B3WgWGOWpkwdxXNGx50U+dFbNk8jNrnte+83va8Ct2Zs/HVaqmrUqoipRJu9Vcwu+ZbKQC5GUMd4geMRhcUtPyDicxOOB+8rM1gXGHtc6aZcp46QNFaltC7XNfyUNJbF/K5upStV0/EwZ9ehTAkK2Ifwg01xavUZadOmxrBadPN5dTnHNlcgG1t2kCXg8LXc4PnefVlNWnWtUqqrCmrc25ysAc3km/EmBAppjMgzDE8/zdDmSDUyBrnnOd1t25+G6BL2YuMWvSD881J6tZyzFyEA5xQjX/Cfu2XhvgddAQEBAQEBAQEBAQEBAQEBAQEBAQEBAQEBAQNdegtQFXUMDwIvKV26a4xVGUTGVZ4DWoa4dsyepc6fwtwnH1F2zxtTmPLP8SptmPB7pbUpP93VXm3406g0PYToZanV26v0XI2zyn8xKYqieEpHgIGtNmTqBunutceya9REcaJmPh4fRbB9+voP7aZ/vJ/8AWOU/b+ziz4RV40T3Op/W0dZc8n3hGZ5BrVjupAdbP8gZO+77qfuZlg4eq/nvZfRpgr3Fzr7LSvV3Kvan6f2nEy9FqVBQAALnRRqzHqHEy0zbtRj7HCEimSQCRY9G+01icxxS9SQgICAgICAgICAgICAgICAgICAgICAgICAgICAgICAgICAgICAgICAgICAgICAgICBpxOGSoMrqGHQRKXLdNcYqjKJiJV/iqpT/APj1So9W/wB4n89ROTstdv8AxVY9J4wrtmPCWfDcSmlShmHpUmB/2nWOuv0cK6M+sf0bqo8YZG2k/FTrA9dMn9JbttPvpqj5Sb4DtpT5tKsx/wBMj+Zkdtp91NU/KTfyhg1sVV0RBRX03s79yD+8jfqbvsxtjnPGfoZqn0SMFs9aZLEl6h31G1bsHQOoTe1p6aJz4zzlMU4TZusQEBAQEBAQEBAQEBAQEBAQEBAQEBAQEBAQEBAQEBAQEBAQEBAQEBAQED//2Q=="/>
          <p:cNvSpPr>
            <a:spLocks noChangeAspect="1" noChangeArrowheads="1"/>
          </p:cNvSpPr>
          <p:nvPr/>
        </p:nvSpPr>
        <p:spPr bwMode="auto">
          <a:xfrm>
            <a:off x="155575" y="-776288"/>
            <a:ext cx="6477000" cy="161925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80527" y="1462723"/>
            <a:ext cx="4017153" cy="470600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432173" y="1462723"/>
            <a:ext cx="4400803" cy="4806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92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Generalized Additive Models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8812" y="1600542"/>
            <a:ext cx="8806375" cy="4351338"/>
          </a:xfrm>
        </p:spPr>
        <p:txBody>
          <a:bodyPr>
            <a:normAutofit/>
          </a:bodyPr>
          <a:lstStyle/>
          <a:p>
            <a:r>
              <a:rPr lang="en-IE" dirty="0" smtClean="0"/>
              <a:t>Are linear models and smoothers mixed</a:t>
            </a:r>
          </a:p>
          <a:p>
            <a:endParaRPr lang="en-IE" dirty="0"/>
          </a:p>
          <a:p>
            <a:r>
              <a:rPr lang="en-IE" dirty="0" smtClean="0"/>
              <a:t>Model selection need to be performed</a:t>
            </a:r>
          </a:p>
          <a:p>
            <a:endParaRPr lang="en-IE" dirty="0"/>
          </a:p>
          <a:p>
            <a:r>
              <a:rPr lang="en-IE" dirty="0" smtClean="0"/>
              <a:t>MGCV package advised</a:t>
            </a:r>
          </a:p>
          <a:p>
            <a:endParaRPr lang="en-IE" dirty="0"/>
          </a:p>
          <a:p>
            <a:r>
              <a:rPr lang="en-IE" dirty="0" smtClean="0"/>
              <a:t>Hans talk </a:t>
            </a:r>
            <a:r>
              <a:rPr lang="en-IE" dirty="0" smtClean="0">
                <a:hlinkClick r:id="rId2"/>
              </a:rPr>
              <a:t>https</a:t>
            </a:r>
            <a:r>
              <a:rPr lang="en-IE" dirty="0">
                <a:hlinkClick r:id="rId2"/>
              </a:rPr>
              <a:t>://bigfish.joomla.com/</a:t>
            </a:r>
            <a:r>
              <a:rPr lang="en-IE" dirty="0"/>
              <a:t> </a:t>
            </a:r>
          </a:p>
          <a:p>
            <a:endParaRPr lang="en-IE" dirty="0" smtClean="0"/>
          </a:p>
          <a:p>
            <a:endParaRPr lang="en-IE" dirty="0"/>
          </a:p>
          <a:p>
            <a:endParaRPr lang="en-IE" dirty="0" smtClean="0"/>
          </a:p>
          <a:p>
            <a:endParaRPr lang="en-IE" dirty="0"/>
          </a:p>
          <a:p>
            <a:endParaRPr lang="en-IE" dirty="0" smtClean="0"/>
          </a:p>
          <a:p>
            <a:endParaRPr lang="en-IE" dirty="0"/>
          </a:p>
          <a:p>
            <a:endParaRPr lang="en-IE" dirty="0" smtClean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818" name="AutoShape 2" descr="data:image/jpeg;base64,/9j/4AAQSkZJRgABAQAAAQABAAD/2wCEAAkGBxAQEhAQEBIVFRAVFRUWFRAVFRYQEBUWFRcWFxYXFxMYHyosGBolHRcVIjEhJSouLi8xFx81ODMsNygtLisBCgoKDg0OGxAQGy0lICUtLy8rLS0vKy0tLS0tLSstLSstLS0tLS0tLS0tLS0tLS0tLS0tLS0tLS0tLSstLS0tLf/AABEIAHABwgMBEQACEQEDEQH/xAAcAAEAAgMBAQEAAAAAAAAAAAAABAUBAwYCBwj/xABEEAACAQIDAwYLBQcEAgMAAAABAgADEQQSIQUxQQYTUWFxgRQVIjJSU5GSk9HSFiNCcrEHM4KhssHwc6LC4bPDNGOD/8QAGgEBAAMBAQEAAAAAAAAAAAAAAAECAwQFBv/EADIRAQABAwICBwcEAwEAAAAAAAABAgMRBBIhUQUTFBUxUmEyQXGBkaHwIkLB0TPh8SP/2gAMAwEAAhEDEQA/APuMBAQEBAQEBAQEBAQEBAQEBAQEBAQEBAQEBAQEBAQEBAQEBAQEBAQEBAQEBAQEBAQEBAQEBAQEBAQEBAQECr5S7cpYDD1MVWuVQCyjzmYmyqOsmWopmqcQrVVFMZlo5I8paO0qAxFEFbMUem1syOLGxt1EG/XJromicSiiuKozC7lFyAgICAgICAgICAgICAgICAgICAgICAgICAgICAgICAgICAgICAgICAgICAgICAgICAgICAgIHyP9vO0LjCYQHeWrMOzyEv7X9k6tNwmZcupqxiFZ+wvaRp4qvhWPk1aedfz0yP1Vj7stqeMRKmmq47X2+cbtICAgICAgICAgICAgICAgICAgICAgICAgICAgICAgICAgICAgICAgICAgICAgICAgICAgICAgfEv2jUlxGPrVKjMKVIJRUKAWZlUO1r6ADPqekgcdN7U8MPN1NcRVmVHsVDgcXhMUjZqQqrdrZSFJy1Edb6MFZuJB0I42murhiVLVXGKofogGc71WYCAgICAgICAgICAgICAgICAgICAgICAgICAgICAgICAgICAgICAgICAgICAgICAgICAgICAgfE9uU3xFeq6LenncK1woYl2LFcxF7sToNdwmtMzEcHi3pmuuZVtHDZs9BxbOLBTpaqPMOu438nsYytdWYVtzicT732bkhjjXweGqHzubVW/Mnkt/MTOmcw9i1VuoiVxJaEBAQEBAQEBAQEBAQEBAQEBAQEBAQEBAQEBAQEBAQEBAQEBAQEBAQEBAQEBAQEBAQEBAQECHtjFClRq1DuVG03XNtBeTTGZwzu17KJqfIhhqlWzkqq2stzZbDQBVFyF7rd8644RiIfPTTVX+qfk9V8K5ADD71Rem4IbOq65Qw3kbwe7iLYXqcxuhtRu9mrx9zuP2eYkFK1MbiwrKOAFXRgOoOrzktzxmHraarMOvmzpICAgICAgICAgICAgIFLt3a1Sg6KgU5lJOa/AgcD1zg1usnT4xGcqzM5xDVsfbVWtVFN1QAqxutwdLdJ65TR6+dRXNM04REznEr+ekuQEBAQEBAQKbbu1alBkVApzBic1+BA4HrnDrdZOniMRnKszOcQ0bI23Vq1VpuqAEMbqCDp2mZaPXzqK5pmnHAzOcS6CemsQEBAQEBAQEBAQEBAQEBAQEBAQEBAQEBAQECg5VgMmRjZLXYDzm1AygdYLC/CVrvU2qZqnxcuop3xt9zj6tFHJN2U9dmXTcLACwHfMaOk6c8acQ4qrET4S0NTKEK4uhIYEHiNzoeDD/AKM9Gmum5TuplhNOzhUu+Sn3WIFj5NQNYjRSTYsAOGqqQOF2HDXimjZW9DTVcXdzR3EBAr8TtmhTZkZmzLa4FOo4FxcaqpG4iYV6m1ROKpwrNUQ1+P8ADek/wav0ynbLHmg3wz4/w3pP8Gt9MdsseaDfB4/w3pP8Gr9MdsseaDfH5Esrt3DnTM3aaVVR7SukmNZYn90G6E6jWVwGQhlO4g3E6ImJjMJiYnjDZJSj4rG06X7xwt9wPnHsUamUruU0RmqcImcIfj/Dek/wqv0zDttjzQjfH5Enj/Dek/wa30R22x5oRvj8iTx/hvSf4Nb6I7ZY80G+PyJUu28WleojU7kKjAko6akj0gJ5nSV2i7t2zkic1PXJ9bYhfyP+qyOi4xcn4Jnxh0OO2jSo5ecJGa9rI73ta/mg23ie1cu0W4zXOEzMQjfaDDek/wAGt9Ex7ZY80I3x+ZPH+G9J/g1vpjttjzQboPH+G9J/g1vpjttjzQb4/Mnj/Dek/wAGt9MdsseaDfH5k8f4b0n+DW+mO22PNBuhkbewx/E3fSqqPaVkxrLE8N0G6FhRrK4DIQyncQbgzoiYnjC0TlzvKhb1KX5G/VZ5HS0ZilT93yQdl11o1Ud75bMCQrPvAtooM5Oj66LV2ZqnEYTV4r/x/hvSf4Nb6J7PbbHmg3x6/SWfH2H9J/g1vpjttjzQb49fpJ4+w/pP8Kr9MdtseaDdHr9JSMNtKjUNkcZvRIKN7rAGa279u57M5TFUSlzVJAQEBAQEBAQEBAQEBAQEBAQEBAQEDxWqBQSf86JSuqKYyiZw5DbtfP2kgnuBIXuDj2mebqKsua5OVPknMye1tbKwuh3jiD0joM2sXqrNWY8ETTExiXvB1Th3UnWmWDBuhh+LttcEdB7DPX6ym7TEwzt5tVcfB9CpsCARuIv7ZL04nMZeoSQOb2jgKxrVWWmWVipBDINyKDoSOIM8vVaS5dubqVOMTPBo8X1/Un3qf1Tn7vvehmeTHi+v6k+9T+qO77xunkz4uxHqW96n9Ud33TM8mqph3QgVEKX3XKsDbfqpOsyu6Su3GaoTFXHEpGy6hp1Ut5rnKw4EkHK3aCAOw9k6NDXVTXs90k+OV/tHE81TZ7XI0UdLHRR7SJ61yvZTNXIqnEOW5s3LMbudWY7z8h1cJ89cqquTuqTEY8XulhqjjMlN2U7mGVQezMRcdc1p0V2qM4Ru9HvwGv6l/bT+qT2C7y+/+0bp5SeA1/Uv7af1R2C7y/PqbvSWp6LKcroym1xfKbjdwJmVzTVW/a96YqzwS9jLaun5H/4zq6Opxcn4E+MJPKNbtR7Kn/Cb9Ixmmn4on2o+apyG6qFLMxICi1zYFjvI4AzzbdmqucUpmcN/gFf1L+2n9U27Bd5ff/aN3pLVUoupCujKSCRfLra1/NJ6RM7mmrtx+qCKvRg0ySqqpZmNgotfcTxI4AytuxVXO2laZw2+AV/Uv7af1TbsF3l9/wDau70a3ospyujK1rgG2oHEEE9ImV3TV2/ahMTngmbFcpVAHm1LgjhmAuG7bAj2dE7Oj65pq2T4I8J+LbyhW9Wn+Rv6ll+koztP3fJXCmSQqqWY3sBbhqd5E8+3YquTtpWmcNngNf1L+2n9U27Bd5ff/au70k8Ar+pf20/qjsF3kbvSQ4KsNTRe38B/kGidDdj3G70lW7YrhKFWoN4VsvA59QvYc0yt25i5Ee9W5VGyal1yA24+MwqtW/f0zkqHdmsNGsOkf3nv2690Kaa5NdHHxdLNHQQEBAQEBAQEBAQEBAQEBAQEBAQECs2lUucp81Rdu/T9Jx3qomvHJWpy+LOax6bt3sfkBPOrrziXPMNGSZ5RgyRkw9IN4Iup3r0/I9c0t3ZtzmETTnxdNyfxFqYS9wtwDxAvpfsvPVsXorjMN7XCnC6E6GpA4DbG36j12A/cKSoQErmsbFiRv1BsN08jU6qZqmmJcVd2rf4cGyljcO3EA9DXBnPFdyfDLaK7cvfhGH9JfbJzc9U5t+n1PCMP6S+2M3PU3W+cfUXEUAQQy34a6/5aVqmvHFMVUR4YSMNiqbVKIVgTziaX13zTTTHXU4TNdM4XfKNgKSkmy84lzw/y9p6Ws/xSmuebncRjKRVhnG48dZ5Fuad0Z5wiuunE8Xapawtu4dFp9BDR6khA57lFWVKtPMQLo2/8wnm9IY/T81JqiKuLTsXEI1dMrA+Q+7+GZ6CYm5PwRuiaowl8pKqq1EsQBZ9/8E26Qn9NJVMRVGVds7EI2Iw4VgTmfQf6VSc2imOtRNUTVGPzhLrZ7LVQcpKqq9EsQBlff2pPO6Q8KVKpiKoyh7LxCNXohWBOZjYf6bzDQzHW/JE1RMxj88XVz2Gih5SVVV6JYgDLVGvbSnn9IezHxUqmIqjP54IWzMSjV6IVgTmbQfkacuimOthE1RMxiUrlFWValPMQLo1r/mWdHSE+yTMRVx5NGx8QjV6YVgTZ93YJloZjrPkndEzGHUT11yAMD5pyvu+Iq01P3YYGw3Zyq3Pt/neePqq4puzhwajdNU0+5a/s5o5DiBwsh7/LnToat2V9LGMu2ne7CAgICAgICAgICAgICAgICAgICB4qPlBJ4StVW2MigxtQ2I4nU9+ij+o9wnk3apxPOf8AkfbKk8VdXonMdDYabugW/tOauJzwUmGs0pnxRhjmoTg5qDCTgHKNpx4dNtbHt1HfN7FyaKuCY4OhweJBFr6fpf8AtPWt3oqaQnToS+cYvBFKlRDvDH2E3U94tPldXFVu7NMsKaEnBbRr0V5um4CXJAyqfONzrbpJmlrpK7bpimMLxTMcIykePcX6we4vymne13lBio8e4v1g9xflHe13lBipFx+OrVwq1XuAcwAULrYjh2mY3ukLl2nbVEImiZ8XnZVK1egf/sWToK86ilGzGHb7VwfPUqlPcSND0MNVPttPo7tHWUTTzaVU7ow+fPhiCysLMDYqd4/6nyl2K7VW2plFESnYfaWJpqFWqwUaAEK1h0XIvadFPSV+mMZW21e6W3xzi/Wn3U+mW71v+idtXM8c4v1p91PpjvW/6G2rmiY2tVrENVfMQCBoBa/YOqY3tZcvY3+5WbczxlP5K07Ygf6b/qs7eiqs3J+BFG2pP5aJfmO1/wDjOjpacUU/FNdO6YVHJ+nbFYc9b/8AjecfRlUzf+SNmKo/PdLvZ9E2cty0S7UOyp/wnkdL1Yopn1ZV07qohXcm6dsTS/j/AKGnJ0XXuv8Ayn+ERRiYn897up9E2cvy0S5of/p/655PS04t0/H+GddOZj85Kzk7StiaJ62/oacXRtWb+PRWKNtUJ/LNLvR/K/6rOrpacRSmundUpMKz0mD02ysARewOh36Hunl2dVXaq3UnV48E7xzi/Wn3U+mdHel/0Ttr5njnF+uPup9Md6X/AENtXNhtr4si3PHuVAf6YnpS/MY4G2rmrTS4nid51JJ/Ukzj6yqurnMqTbiPF2XJfZxo0yWFnc3IO8AaKD17z3z6bRWJtW8VeM+K9unC6nW0ICAgICAgICAgICAgICAgICAgasRiEpjM7BV6SbSldym3GapwTOFNiNuq+lOmzjps1j2Ab++08+5rqa+FFMz8p/hn1nJrXGVjrzVUDoWiqf1EysXrs/tq+VMfzMm6XobRK+f4UvW1JMv8lk9omPa3x8o/o3fFuo45X0WvTY+jUQK36iXpvU18Irj5x/xMVZ97ZUoD8dEW9Kkb/wC3Q+y8tVaj99Hzp4/b/qfi0jZ1N/3T36VO8do3j2TLs1Ff+OoxE+DTU2e67x3jWZ1aaunjhGGylpqN39+I6hxEtTwSssLiOB+XcZ227nulMM43ZtKtbnFuRuYEqw7GE0uWaLkYrjJMZQ/s5h+h/fb5zn7u03khG1j7N4fof32+cd3abyQbT7N4fof32+cd3abyQbWfs3h+h/fb5x3dpvJBte6GwKCMrgNdSCLuxFx1GXt6KxbqiqmnEmyFpOpZExmzqVb94gJG5tzjsYazO5ZouRiuMomIlD+zmH6H+I3znN3dpvJCNrH2cw3Q/vt85Hd2m8kG0+zmG6H99vnJ7u03kg2n2cw3Q/xG+cd3abyQbW/BbHo0WzoGzWI1YsLG19D2TW1pbVqc0RginHFt2hs2nXy84D5N7WJXfv3dktesW7sYrjKZjLRhdh0KbrUUNmW9rsxGoIOh6iZS1o7NqrdRTiUbeOVlOlZD2hsylXymoDdb2sxXfa+7sExvWLd6IiuMqzTmctWE2JRpOtRA2YXtdiw1BB0PbKWtJatVbqIxJt45WU6VkLaGzadfLzgPk3tZiu+193YJjesW70YrjKJjLVhNiUKTrUQNmF7XZmGotuMpa0dm1VuopxKNsNmP2XSrlTUBuoIFmK6G193ZLXtPbvY3xlM0xKL9nMN0P77fOY93abyQjaz9nMN0P77fOO7tN5INp9nMP0P77fOO7tN5INrH2cw/Q/vt847u03kNqThNkUKRzKgzDczEuw7Cd3dNremtW/YpiCKYT5usQEBAQEBAQEBAQEBAQEBAQEBAQND4RGbMy5jwzeUB2A7pnNqmZzMZRiG4ADdLxEQlmSECPicDSqeeit1kC/tmVdm3X7URKJiJQDsyrS1w1QgeqqeUh6gfwzlnTXLfGzV8p4wptmPZePDabMExKc1V4MTYH8lUSvXUVTtvU7auf9Sbo/cmhaqeaRUXobR+5hoe/wBs6Ii5T7M7o9fH6/2vxeRXpMcrjIx/C4yE9h3N3GR1lqeFXCfXgZht8F6D/n95bqUtiKw6xNKYqgbhNAgIEatigDkTyn9Ebh1seAmVV2M7aeM/nijLbSUgeUbnidw7h0S9MTHilzuOpYkYjEVl5xkp01NOlmq5XfI2iorZTra9wZYVpp41aQo1PCC6PmDjnKgcNT1VqlMhhZ81rXC+TcaQLDDLUp1RXreECmuFpuympUqKKtyGXKDlZrW0t3QNnKJ8UalM0FqZKKiqwUlRUJYfd2/H5Kv5I4ssCDVXE5K+UYrwomtqCwoZM33YUMbXyWy5db3vAkLUenUp1Ka4w4cGqrK4qOxLU6eQhDdit1YXbcSbaGBW4KjjqbU3qc+yp4NnUNWdm+6+8styGGbebE36IG0Usd4PilqCvzpVa1Jkd7h20emCh0A0svXAlg1KGLrM5r+DplK3OIqIQKV2sc2U+VfzgdYG/lIa5ek1IVyMt8iZ1Uksv40PkuB6YK2vugaMRh8Qpxgp+EFnqJTpE1KjKqOqmo6ljZbHN5XA6QK6t4dmpC2IBpoE050h2SsRmLqQpJpgeU1wYEzFVsQ1AUwuJFRcQSzZa4vTNR7WdLFltl0B3WgWGOWpkwdxXNGx50U+dFbNk8jNrnte+83va8Ct2Zs/HVaqmrUqoipRJu9Vcwu+ZbKQC5GUMd4geMRhcUtPyDicxOOB+8rM1gXGHtc6aZcp46QNFaltC7XNfyUNJbF/K5upStV0/EwZ9ehTAkK2Ifwg01xavUZadOmxrBadPN5dTnHNlcgG1t2kCXg8LXc4PnefVlNWnWtUqqrCmrc25ysAc3km/EmBAppjMgzDE8/zdDmSDUyBrnnOd1t25+G6BL2YuMWvSD881J6tZyzFyEA5xQjX/Cfu2XhvgddAQEBAQEBAQEBAQEBAQEBAQEBAQEBAQEBAQNdegtQFXUMDwIvKV26a4xVGUTGVZ4DWoa4dsyepc6fwtwnH1F2zxtTmPLP8SptmPB7pbUpP93VXm3406g0PYToZanV26v0XI2zyn8xKYqieEpHgIGtNmTqBunutceya9REcaJmPh4fRbB9+voP7aZ/vJ/8AWOU/b+ziz4RV40T3Op/W0dZc8n3hGZ5BrVjupAdbP8gZO+77qfuZlg4eq/nvZfRpgr3Fzr7LSvV3Kvan6f2nEy9FqVBQAALnRRqzHqHEy0zbtRj7HCEimSQCRY9G+01icxxS9SQgICAgICAgICAgICAgICAgICAgICAgICAgICAgICAgICAgICAgICAgICAgICAgICBpxOGSoMrqGHQRKXLdNcYqjKJiJV/iqpT/APj1So9W/wB4n89ROTstdv8AxVY9J4wrtmPCWfDcSmlShmHpUmB/2nWOuv0cK6M+sf0bqo8YZG2k/FTrA9dMn9JbttPvpqj5Sb4DtpT5tKsx/wBMj+Zkdtp91NU/KTfyhg1sVV0RBRX03s79yD+8jfqbvsxtjnPGfoZqn0SMFs9aZLEl6h31G1bsHQOoTe1p6aJz4zzlMU4TZusQEBAQEBAQEBAQEBAQEBAQEBAQEBAQEBAQEBAQEBAQEBAQEBAQEBAQED//2Q=="/>
          <p:cNvSpPr>
            <a:spLocks noChangeAspect="1" noChangeArrowheads="1"/>
          </p:cNvSpPr>
          <p:nvPr/>
        </p:nvSpPr>
        <p:spPr bwMode="auto">
          <a:xfrm>
            <a:off x="155575" y="-776288"/>
            <a:ext cx="6477000" cy="161925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117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Generalized Additive Models</a:t>
            </a:r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818" name="AutoShape 2" descr="data:image/jpeg;base64,/9j/4AAQSkZJRgABAQAAAQABAAD/2wCEAAkGBxAQEhAQEBIVFRAVFRUWFRAVFRYQEBUWFRcWFxYXFxMYHyosGBolHRcVIjEhJSouLi8xFx81ODMsNygtLisBCgoKDg0OGxAQGy0lICUtLy8rLS0vKy0tLS0tLSstLSstLS0tLS0tLS0tLS0tLS0tLS0tLS0tLS0tLSstLS0tLf/AABEIAHABwgMBEQACEQEDEQH/xAAcAAEAAgMBAQEAAAAAAAAAAAAABAUBAwYCBwj/xABEEAACAQIDAwYLBQcEAgMAAAABAgADEQQSIQUxQQYTUWFxgRQVIjJSU5GSk9HSFiNCcrEHM4KhssHwc6LC4bPDNGOD/8QAGgEBAAMBAQEAAAAAAAAAAAAAAAECAwQFBv/EADIRAQABAwICBwcEAwEAAAAAAAABAgMRBBIhUQUTFBUxUmEyQXGBkaHwIkLB0TPh8SP/2gAMAwEAAhEDEQA/APuMBAQEBAQEBAQEBAQEBAQEBAQEBAQEBAQEBAQEBAQEBAQEBAQEBAQEBAQEBAQEBAQEBAQEBAQEBAQEBAQECr5S7cpYDD1MVWuVQCyjzmYmyqOsmWopmqcQrVVFMZlo5I8paO0qAxFEFbMUem1syOLGxt1EG/XJromicSiiuKozC7lFyAgICAgICAgICAgICAgICAgICAgICAgICAgICAgICAgICAgICAgICAgICAgICAgICAgICAgIHyP9vO0LjCYQHeWrMOzyEv7X9k6tNwmZcupqxiFZ+wvaRp4qvhWPk1aedfz0yP1Vj7stqeMRKmmq47X2+cbtICAgICAgICAgICAgICAgICAgICAgICAgICAgICAgICAgICAgICAgICAgICAgICAgICAgICAgfEv2jUlxGPrVKjMKVIJRUKAWZlUO1r6ADPqekgcdN7U8MPN1NcRVmVHsVDgcXhMUjZqQqrdrZSFJy1Edb6MFZuJB0I42murhiVLVXGKofogGc71WYCAgICAgICAgICAgICAgICAgICAgICAgICAgICAgICAgICAgICAgICAgICAgICAgICAgICAgfE9uU3xFeq6LenncK1woYl2LFcxF7sToNdwmtMzEcHi3pmuuZVtHDZs9BxbOLBTpaqPMOu438nsYytdWYVtzicT732bkhjjXweGqHzubVW/Mnkt/MTOmcw9i1VuoiVxJaEBAQEBAQEBAQEBAQEBAQEBAQEBAQEBAQEBAQEBAQEBAQEBAQEBAQEBAQEBAQEBAQEBAQECHtjFClRq1DuVG03XNtBeTTGZwzu17KJqfIhhqlWzkqq2stzZbDQBVFyF7rd8644RiIfPTTVX+qfk9V8K5ADD71Rem4IbOq65Qw3kbwe7iLYXqcxuhtRu9mrx9zuP2eYkFK1MbiwrKOAFXRgOoOrzktzxmHraarMOvmzpICAgICAgICAgICAgIFLt3a1Sg6KgU5lJOa/AgcD1zg1usnT4xGcqzM5xDVsfbVWtVFN1QAqxutwdLdJ65TR6+dRXNM04REznEr+ekuQEBAQEBAQKbbu1alBkVApzBic1+BA4HrnDrdZOniMRnKszOcQ0bI23Vq1VpuqAEMbqCDp2mZaPXzqK5pmnHAzOcS6CemsQEBAQEBAQEBAQEBAQEBAQEBAQEBAQEBAQECg5VgMmRjZLXYDzm1AygdYLC/CVrvU2qZqnxcuop3xt9zj6tFHJN2U9dmXTcLACwHfMaOk6c8acQ4qrET4S0NTKEK4uhIYEHiNzoeDD/AKM9Gmum5TuplhNOzhUu+Sn3WIFj5NQNYjRSTYsAOGqqQOF2HDXimjZW9DTVcXdzR3EBAr8TtmhTZkZmzLa4FOo4FxcaqpG4iYV6m1ROKpwrNUQ1+P8ADek/wav0ynbLHmg3wz4/w3pP8Gt9MdsseaDfB4/w3pP8Gr9MdsseaDfH5Esrt3DnTM3aaVVR7SukmNZYn90G6E6jWVwGQhlO4g3E6ImJjMJiYnjDZJSj4rG06X7xwt9wPnHsUamUruU0RmqcImcIfj/Dek/wqv0zDttjzQjfH5Enj/Dek/wa30R22x5oRvj8iTx/hvSf4Nb6I7ZY80G+PyJUu28WleojU7kKjAko6akj0gJ5nSV2i7t2zkic1PXJ9bYhfyP+qyOi4xcn4Jnxh0OO2jSo5ecJGa9rI73ta/mg23ie1cu0W4zXOEzMQjfaDDek/wAGt9Ex7ZY80I3x+ZPH+G9J/g1vpjttjzQboPH+G9J/g1vpjttjzQb4/Mnj/Dek/wAGt9MdsseaDfH5k8f4b0n+DW+mO22PNBuhkbewx/E3fSqqPaVkxrLE8N0G6FhRrK4DIQyncQbgzoiYnjC0TlzvKhb1KX5G/VZ5HS0ZilT93yQdl11o1Ud75bMCQrPvAtooM5Oj66LV2ZqnEYTV4r/x/hvSf4Nb6J7PbbHmg3x6/SWfH2H9J/g1vpjttjzQb49fpJ4+w/pP8Kr9MdtseaDdHr9JSMNtKjUNkcZvRIKN7rAGa279u57M5TFUSlzVJAQEBAQEBAQEBAQEBAQEBAQEBAQEDxWqBQSf86JSuqKYyiZw5DbtfP2kgnuBIXuDj2mebqKsua5OVPknMye1tbKwuh3jiD0joM2sXqrNWY8ETTExiXvB1Th3UnWmWDBuhh+LttcEdB7DPX6ym7TEwzt5tVcfB9CpsCARuIv7ZL04nMZeoSQOb2jgKxrVWWmWVipBDINyKDoSOIM8vVaS5dubqVOMTPBo8X1/Un3qf1Tn7vvehmeTHi+v6k+9T+qO77xunkz4uxHqW96n9Ud33TM8mqph3QgVEKX3XKsDbfqpOsyu6Su3GaoTFXHEpGy6hp1Ut5rnKw4EkHK3aCAOw9k6NDXVTXs90k+OV/tHE81TZ7XI0UdLHRR7SJ61yvZTNXIqnEOW5s3LMbudWY7z8h1cJ89cqquTuqTEY8XulhqjjMlN2U7mGVQezMRcdc1p0V2qM4Ru9HvwGv6l/bT+qT2C7y+/+0bp5SeA1/Uv7af1R2C7y/PqbvSWp6LKcroym1xfKbjdwJmVzTVW/a96YqzwS9jLaun5H/4zq6Opxcn4E+MJPKNbtR7Kn/Cb9Ixmmn4on2o+apyG6qFLMxICi1zYFjvI4AzzbdmqucUpmcN/gFf1L+2n9U27Bd5ff/aN3pLVUoupCujKSCRfLra1/NJ6RM7mmrtx+qCKvRg0ySqqpZmNgotfcTxI4AytuxVXO2laZw2+AV/Uv7af1TbsF3l9/wDau70a3ospyujK1rgG2oHEEE9ImV3TV2/ahMTngmbFcpVAHm1LgjhmAuG7bAj2dE7Oj65pq2T4I8J+LbyhW9Wn+Rv6ll+koztP3fJXCmSQqqWY3sBbhqd5E8+3YquTtpWmcNngNf1L+2n9U27Bd5ff/au70k8Ar+pf20/qjsF3kbvSQ4KsNTRe38B/kGidDdj3G70lW7YrhKFWoN4VsvA59QvYc0yt25i5Ee9W5VGyal1yA24+MwqtW/f0zkqHdmsNGsOkf3nv2690Kaa5NdHHxdLNHQQEBAQEBAQEBAQEBAQEBAQEBAQECs2lUucp81Rdu/T9Jx3qomvHJWpy+LOax6bt3sfkBPOrrziXPMNGSZ5RgyRkw9IN4Iup3r0/I9c0t3ZtzmETTnxdNyfxFqYS9wtwDxAvpfsvPVsXorjMN7XCnC6E6GpA4DbG36j12A/cKSoQErmsbFiRv1BsN08jU6qZqmmJcVd2rf4cGyljcO3EA9DXBnPFdyfDLaK7cvfhGH9JfbJzc9U5t+n1PCMP6S+2M3PU3W+cfUXEUAQQy34a6/5aVqmvHFMVUR4YSMNiqbVKIVgTziaX13zTTTHXU4TNdM4XfKNgKSkmy84lzw/y9p6Ws/xSmuebncRjKRVhnG48dZ5Fuad0Z5wiuunE8Xapawtu4dFp9BDR6khA57lFWVKtPMQLo2/8wnm9IY/T81JqiKuLTsXEI1dMrA+Q+7+GZ6CYm5PwRuiaowl8pKqq1EsQBZ9/8E26Qn9NJVMRVGVds7EI2Iw4VgTmfQf6VSc2imOtRNUTVGPzhLrZ7LVQcpKqq9EsQBlff2pPO6Q8KVKpiKoyh7LxCNXohWBOZjYf6bzDQzHW/JE1RMxj88XVz2Gih5SVVV6JYgDLVGvbSnn9IezHxUqmIqjP54IWzMSjV6IVgTmbQfkacuimOthE1RMxiUrlFWValPMQLo1r/mWdHSE+yTMRVx5NGx8QjV6YVgTZ93YJloZjrPkndEzGHUT11yAMD5pyvu+Iq01P3YYGw3Zyq3Pt/neePqq4puzhwajdNU0+5a/s5o5DiBwsh7/LnToat2V9LGMu2ne7CAgICAgICAgICAgICAgICAgICB4qPlBJ4StVW2MigxtQ2I4nU9+ij+o9wnk3apxPOf8AkfbKk8VdXonMdDYabugW/tOauJzwUmGs0pnxRhjmoTg5qDCTgHKNpx4dNtbHt1HfN7FyaKuCY4OhweJBFr6fpf8AtPWt3oqaQnToS+cYvBFKlRDvDH2E3U94tPldXFVu7NMsKaEnBbRr0V5um4CXJAyqfONzrbpJmlrpK7bpimMLxTMcIykePcX6we4vymne13lBio8e4v1g9xflHe13lBipFx+OrVwq1XuAcwAULrYjh2mY3ukLl2nbVEImiZ8XnZVK1egf/sWToK86ilGzGHb7VwfPUqlPcSND0MNVPttPo7tHWUTTzaVU7ow+fPhiCysLMDYqd4/6nyl2K7VW2plFESnYfaWJpqFWqwUaAEK1h0XIvadFPSV+mMZW21e6W3xzi/Wn3U+mW71v+idtXM8c4v1p91PpjvW/6G2rmiY2tVrENVfMQCBoBa/YOqY3tZcvY3+5WbczxlP5K07Ygf6b/qs7eiqs3J+BFG2pP5aJfmO1/wDjOjpacUU/FNdO6YVHJ+nbFYc9b/8AjecfRlUzf+SNmKo/PdLvZ9E2cty0S7UOyp/wnkdL1Yopn1ZV07qohXcm6dsTS/j/AKGnJ0XXuv8Ayn+ERRiYn897up9E2cvy0S5of/p/655PS04t0/H+GddOZj85Kzk7StiaJ62/oacXRtWb+PRWKNtUJ/LNLvR/K/6rOrpacRSmundUpMKz0mD02ysARewOh36Hunl2dVXaq3UnV48E7xzi/Wn3U+mdHel/0Ttr5njnF+uPup9Md6X/AENtXNhtr4si3PHuVAf6YnpS/MY4G2rmrTS4nid51JJ/Ukzj6yqurnMqTbiPF2XJfZxo0yWFnc3IO8AaKD17z3z6bRWJtW8VeM+K9unC6nW0ICAgICAgICAgICAgICAgICAgasRiEpjM7BV6SbSldym3GapwTOFNiNuq+lOmzjps1j2Ab++08+5rqa+FFMz8p/hn1nJrXGVjrzVUDoWiqf1EysXrs/tq+VMfzMm6XobRK+f4UvW1JMv8lk9omPa3x8o/o3fFuo45X0WvTY+jUQK36iXpvU18Irj5x/xMVZ97ZUoD8dEW9Kkb/wC3Q+y8tVaj99Hzp4/b/qfi0jZ1N/3T36VO8do3j2TLs1Ff+OoxE+DTU2e67x3jWZ1aaunjhGGylpqN39+I6hxEtTwSssLiOB+XcZ227nulMM43ZtKtbnFuRuYEqw7GE0uWaLkYrjJMZQ/s5h+h/fb5zn7u03khG1j7N4fof32+cd3abyQbT7N4fof32+cd3abyQbWfs3h+h/fb5x3dpvJBte6GwKCMrgNdSCLuxFx1GXt6KxbqiqmnEmyFpOpZExmzqVb94gJG5tzjsYazO5ZouRiuMomIlD+zmH6H+I3znN3dpvJCNrH2cw3Q/vt85Hd2m8kG0+zmG6H99vnJ7u03kg2n2cw3Q/xG+cd3abyQbW/BbHo0WzoGzWI1YsLG19D2TW1pbVqc0RginHFt2hs2nXy84D5N7WJXfv3dktesW7sYrjKZjLRhdh0KbrUUNmW9rsxGoIOh6iZS1o7NqrdRTiUbeOVlOlZD2hsylXymoDdb2sxXfa+7sExvWLd6IiuMqzTmctWE2JRpOtRA2YXtdiw1BB0PbKWtJatVbqIxJt45WU6VkLaGzadfLzgPk3tZiu+193YJjesW70YrjKJjLVhNiUKTrUQNmF7XZmGotuMpa0dm1VuopxKNsNmP2XSrlTUBuoIFmK6G193ZLXtPbvY3xlM0xKL9nMN0P77fOY93abyQjaz9nMN0P77fOO7tN5INp9nMP0P77fOO7tN5INrH2cw/Q/vt847u03kNqThNkUKRzKgzDczEuw7Cd3dNremtW/YpiCKYT5usQEBAQEBAQEBAQEBAQEBAQEBAQND4RGbMy5jwzeUB2A7pnNqmZzMZRiG4ADdLxEQlmSECPicDSqeeit1kC/tmVdm3X7URKJiJQDsyrS1w1QgeqqeUh6gfwzlnTXLfGzV8p4wptmPZePDabMExKc1V4MTYH8lUSvXUVTtvU7auf9Sbo/cmhaqeaRUXobR+5hoe/wBs6Ii5T7M7o9fH6/2vxeRXpMcrjIx/C4yE9h3N3GR1lqeFXCfXgZht8F6D/n95bqUtiKw6xNKYqgbhNAgIEatigDkTyn9Ebh1seAmVV2M7aeM/nijLbSUgeUbnidw7h0S9MTHilzuOpYkYjEVl5xkp01NOlmq5XfI2iorZTra9wZYVpp41aQo1PCC6PmDjnKgcNT1VqlMhhZ81rXC+TcaQLDDLUp1RXreECmuFpuympUqKKtyGXKDlZrW0t3QNnKJ8UalM0FqZKKiqwUlRUJYfd2/H5Kv5I4ssCDVXE5K+UYrwomtqCwoZM33YUMbXyWy5db3vAkLUenUp1Ka4w4cGqrK4qOxLU6eQhDdit1YXbcSbaGBW4KjjqbU3qc+yp4NnUNWdm+6+8styGGbebE36IG0Usd4PilqCvzpVa1Jkd7h20emCh0A0svXAlg1KGLrM5r+DplK3OIqIQKV2sc2U+VfzgdYG/lIa5ek1IVyMt8iZ1Uksv40PkuB6YK2vugaMRh8Qpxgp+EFnqJTpE1KjKqOqmo6ljZbHN5XA6QK6t4dmpC2IBpoE050h2SsRmLqQpJpgeU1wYEzFVsQ1AUwuJFRcQSzZa4vTNR7WdLFltl0B3WgWGOWpkwdxXNGx50U+dFbNk8jNrnte+83va8Ct2Zs/HVaqmrUqoipRJu9Vcwu+ZbKQC5GUMd4geMRhcUtPyDicxOOB+8rM1gXGHtc6aZcp46QNFaltC7XNfyUNJbF/K5upStV0/EwZ9ehTAkK2Ifwg01xavUZadOmxrBadPN5dTnHNlcgG1t2kCXg8LXc4PnefVlNWnWtUqqrCmrc25ysAc3km/EmBAppjMgzDE8/zdDmSDUyBrnnOd1t25+G6BL2YuMWvSD881J6tZyzFyEA5xQjX/Cfu2XhvgddAQEBAQEBAQEBAQEBAQEBAQEBAQEBAQEBAQNdegtQFXUMDwIvKV26a4xVGUTGVZ4DWoa4dsyepc6fwtwnH1F2zxtTmPLP8SptmPB7pbUpP93VXm3406g0PYToZanV26v0XI2zyn8xKYqieEpHgIGtNmTqBunutceya9REcaJmPh4fRbB9+voP7aZ/vJ/8AWOU/b+ziz4RV40T3Op/W0dZc8n3hGZ5BrVjupAdbP8gZO+77qfuZlg4eq/nvZfRpgr3Fzr7LSvV3Kvan6f2nEy9FqVBQAALnRRqzHqHEy0zbtRj7HCEimSQCRY9G+01icxxS9SQgICAgICAgICAgICAgICAgICAgICAgICAgICAgICAgICAgICAgICAgICAgICAgICBpxOGSoMrqGHQRKXLdNcYqjKJiJV/iqpT/APj1So9W/wB4n89ROTstdv8AxVY9J4wrtmPCWfDcSmlShmHpUmB/2nWOuv0cK6M+sf0bqo8YZG2k/FTrA9dMn9JbttPvpqj5Sb4DtpT5tKsx/wBMj+Zkdtp91NU/KTfyhg1sVV0RBRX03s79yD+8jfqbvsxtjnPGfoZqn0SMFs9aZLEl6h31G1bsHQOoTe1p6aJz4zzlMU4TZusQEBAQEBAQEBAQEBAQEBAQEBAQEBAQEBAQEBAQEBAQEBAQEBAQEBAQED//2Q=="/>
          <p:cNvSpPr>
            <a:spLocks noChangeAspect="1" noChangeArrowheads="1"/>
          </p:cNvSpPr>
          <p:nvPr/>
        </p:nvSpPr>
        <p:spPr bwMode="auto">
          <a:xfrm>
            <a:off x="155575" y="-776288"/>
            <a:ext cx="6477000" cy="161925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 descr="C:\Users\gbal\Desktop\0_adultes_gam\3_figures_gam\changes_salmon_no_points_transparent_common_fig_ages.tif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422" y="1463934"/>
            <a:ext cx="7522210" cy="501078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 rot="19033240">
            <a:off x="3138055" y="3322995"/>
            <a:ext cx="3771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3600" dirty="0" smtClean="0">
                <a:solidFill>
                  <a:srgbClr val="FF0000"/>
                </a:solidFill>
              </a:rPr>
              <a:t>NOT PUBLIC</a:t>
            </a:r>
            <a:endParaRPr lang="en-IE" sz="3600" dirty="0">
              <a:solidFill>
                <a:srgbClr val="FF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47750" y="6400800"/>
            <a:ext cx="3282950" cy="374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 smtClean="0">
                <a:solidFill>
                  <a:schemeClr val="bg1">
                    <a:lumMod val="75000"/>
                  </a:schemeClr>
                </a:solidFill>
              </a:rPr>
              <a:t>Window configured with layout()</a:t>
            </a:r>
            <a:endParaRPr lang="en-IE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3116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/>
              <a:t>General-purpose </a:t>
            </a:r>
            <a:r>
              <a:rPr lang="en-IE" dirty="0" smtClean="0"/>
              <a:t>optimization in R</a:t>
            </a:r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818" name="AutoShape 2" descr="data:image/jpeg;base64,/9j/4AAQSkZJRgABAQAAAQABAAD/2wCEAAkGBxAQEhAQEBIVFRAVFRUWFRAVFRYQEBUWFRcWFxYXFxMYHyosGBolHRcVIjEhJSouLi8xFx81ODMsNygtLisBCgoKDg0OGxAQGy0lICUtLy8rLS0vKy0tLS0tLSstLSstLS0tLS0tLS0tLS0tLS0tLS0tLS0tLS0tLSstLS0tLf/AABEIAHABwgMBEQACEQEDEQH/xAAcAAEAAgMBAQEAAAAAAAAAAAAABAUBAwYCBwj/xABEEAACAQIDAwYLBQcEAgMAAAABAgADEQQSIQUxQQYTUWFxgRQVIjJSU5GSk9HSFiNCcrEHM4KhssHwc6LC4bPDNGOD/8QAGgEBAAMBAQEAAAAAAAAAAAAAAAECAwQFBv/EADIRAQABAwICBwcEAwEAAAAAAAABAgMRBBIhUQUTFBUxUmEyQXGBkaHwIkLB0TPh8SP/2gAMAwEAAhEDEQA/APuMBAQEBAQEBAQEBAQEBAQEBAQEBAQEBAQEBAQEBAQEBAQEBAQEBAQEBAQEBAQEBAQEBAQEBAQEBAQEBAQECr5S7cpYDD1MVWuVQCyjzmYmyqOsmWopmqcQrVVFMZlo5I8paO0qAxFEFbMUem1syOLGxt1EG/XJromicSiiuKozC7lFyAgICAgICAgICAgICAgICAgICAgICAgICAgICAgICAgICAgICAgICAgICAgICAgICAgICAgIHyP9vO0LjCYQHeWrMOzyEv7X9k6tNwmZcupqxiFZ+wvaRp4qvhWPk1aedfz0yP1Vj7stqeMRKmmq47X2+cbtICAgICAgICAgICAgICAgICAgICAgICAgICAgICAgICAgICAgICAgICAgICAgICAgICAgICAgfEv2jUlxGPrVKjMKVIJRUKAWZlUO1r6ADPqekgcdN7U8MPN1NcRVmVHsVDgcXhMUjZqQqrdrZSFJy1Edb6MFZuJB0I42murhiVLVXGKofogGc71WYCAgICAgICAgICAgICAgICAgICAgICAgICAgICAgICAgICAgICAgICAgICAgICAgICAgICAgfE9uU3xFeq6LenncK1woYl2LFcxF7sToNdwmtMzEcHi3pmuuZVtHDZs9BxbOLBTpaqPMOu438nsYytdWYVtzicT732bkhjjXweGqHzubVW/Mnkt/MTOmcw9i1VuoiVxJaEBAQEBAQEBAQEBAQEBAQEBAQEBAQEBAQEBAQEBAQEBAQEBAQEBAQEBAQEBAQEBAQEBAQECHtjFClRq1DuVG03XNtBeTTGZwzu17KJqfIhhqlWzkqq2stzZbDQBVFyF7rd8644RiIfPTTVX+qfk9V8K5ADD71Rem4IbOq65Qw3kbwe7iLYXqcxuhtRu9mrx9zuP2eYkFK1MbiwrKOAFXRgOoOrzktzxmHraarMOvmzpICAgICAgICAgICAgIFLt3a1Sg6KgU5lJOa/AgcD1zg1usnT4xGcqzM5xDVsfbVWtVFN1QAqxutwdLdJ65TR6+dRXNM04REznEr+ekuQEBAQEBAQKbbu1alBkVApzBic1+BA4HrnDrdZOniMRnKszOcQ0bI23Vq1VpuqAEMbqCDp2mZaPXzqK5pmnHAzOcS6CemsQEBAQEBAQEBAQEBAQEBAQEBAQEBAQEBAQECg5VgMmRjZLXYDzm1AygdYLC/CVrvU2qZqnxcuop3xt9zj6tFHJN2U9dmXTcLACwHfMaOk6c8acQ4qrET4S0NTKEK4uhIYEHiNzoeDD/AKM9Gmum5TuplhNOzhUu+Sn3WIFj5NQNYjRSTYsAOGqqQOF2HDXimjZW9DTVcXdzR3EBAr8TtmhTZkZmzLa4FOo4FxcaqpG4iYV6m1ROKpwrNUQ1+P8ADek/wav0ynbLHmg3wz4/w3pP8Gt9MdsseaDfB4/w3pP8Gr9MdsseaDfH5Esrt3DnTM3aaVVR7SukmNZYn90G6E6jWVwGQhlO4g3E6ImJjMJiYnjDZJSj4rG06X7xwt9wPnHsUamUruU0RmqcImcIfj/Dek/wqv0zDttjzQjfH5Enj/Dek/wa30R22x5oRvj8iTx/hvSf4Nb6I7ZY80G+PyJUu28WleojU7kKjAko6akj0gJ5nSV2i7t2zkic1PXJ9bYhfyP+qyOi4xcn4Jnxh0OO2jSo5ecJGa9rI73ta/mg23ie1cu0W4zXOEzMQjfaDDek/wAGt9Ex7ZY80I3x+ZPH+G9J/g1vpjttjzQboPH+G9J/g1vpjttjzQb4/Mnj/Dek/wAGt9MdsseaDfH5k8f4b0n+DW+mO22PNBuhkbewx/E3fSqqPaVkxrLE8N0G6FhRrK4DIQyncQbgzoiYnjC0TlzvKhb1KX5G/VZ5HS0ZilT93yQdl11o1Ud75bMCQrPvAtooM5Oj66LV2ZqnEYTV4r/x/hvSf4Nb6J7PbbHmg3x6/SWfH2H9J/g1vpjttjzQb49fpJ4+w/pP8Kr9MdtseaDdHr9JSMNtKjUNkcZvRIKN7rAGa279u57M5TFUSlzVJAQEBAQEBAQEBAQEBAQEBAQEBAQEDxWqBQSf86JSuqKYyiZw5DbtfP2kgnuBIXuDj2mebqKsua5OVPknMye1tbKwuh3jiD0joM2sXqrNWY8ETTExiXvB1Th3UnWmWDBuhh+LttcEdB7DPX6ym7TEwzt5tVcfB9CpsCARuIv7ZL04nMZeoSQOb2jgKxrVWWmWVipBDINyKDoSOIM8vVaS5dubqVOMTPBo8X1/Un3qf1Tn7vvehmeTHi+v6k+9T+qO77xunkz4uxHqW96n9Ud33TM8mqph3QgVEKX3XKsDbfqpOsyu6Su3GaoTFXHEpGy6hp1Ut5rnKw4EkHK3aCAOw9k6NDXVTXs90k+OV/tHE81TZ7XI0UdLHRR7SJ61yvZTNXIqnEOW5s3LMbudWY7z8h1cJ89cqquTuqTEY8XulhqjjMlN2U7mGVQezMRcdc1p0V2qM4Ru9HvwGv6l/bT+qT2C7y+/+0bp5SeA1/Uv7af1R2C7y/PqbvSWp6LKcroym1xfKbjdwJmVzTVW/a96YqzwS9jLaun5H/4zq6Opxcn4E+MJPKNbtR7Kn/Cb9Ixmmn4on2o+apyG6qFLMxICi1zYFjvI4AzzbdmqucUpmcN/gFf1L+2n9U27Bd5ff/aN3pLVUoupCujKSCRfLra1/NJ6RM7mmrtx+qCKvRg0ySqqpZmNgotfcTxI4AytuxVXO2laZw2+AV/Uv7af1TbsF3l9/wDau70a3ospyujK1rgG2oHEEE9ImV3TV2/ahMTngmbFcpVAHm1LgjhmAuG7bAj2dE7Oj65pq2T4I8J+LbyhW9Wn+Rv6ll+koztP3fJXCmSQqqWY3sBbhqd5E8+3YquTtpWmcNngNf1L+2n9U27Bd5ff/au70k8Ar+pf20/qjsF3kbvSQ4KsNTRe38B/kGidDdj3G70lW7YrhKFWoN4VsvA59QvYc0yt25i5Ee9W5VGyal1yA24+MwqtW/f0zkqHdmsNGsOkf3nv2690Kaa5NdHHxdLNHQQEBAQEBAQEBAQEBAQEBAQEBAQECs2lUucp81Rdu/T9Jx3qomvHJWpy+LOax6bt3sfkBPOrrziXPMNGSZ5RgyRkw9IN4Iup3r0/I9c0t3ZtzmETTnxdNyfxFqYS9wtwDxAvpfsvPVsXorjMN7XCnC6E6GpA4DbG36j12A/cKSoQErmsbFiRv1BsN08jU6qZqmmJcVd2rf4cGyljcO3EA9DXBnPFdyfDLaK7cvfhGH9JfbJzc9U5t+n1PCMP6S+2M3PU3W+cfUXEUAQQy34a6/5aVqmvHFMVUR4YSMNiqbVKIVgTziaX13zTTTHXU4TNdM4XfKNgKSkmy84lzw/y9p6Ws/xSmuebncRjKRVhnG48dZ5Fuad0Z5wiuunE8Xapawtu4dFp9BDR6khA57lFWVKtPMQLo2/8wnm9IY/T81JqiKuLTsXEI1dMrA+Q+7+GZ6CYm5PwRuiaowl8pKqq1EsQBZ9/8E26Qn9NJVMRVGVds7EI2Iw4VgTmfQf6VSc2imOtRNUTVGPzhLrZ7LVQcpKqq9EsQBlff2pPO6Q8KVKpiKoyh7LxCNXohWBOZjYf6bzDQzHW/JE1RMxj88XVz2Gih5SVVV6JYgDLVGvbSnn9IezHxUqmIqjP54IWzMSjV6IVgTmbQfkacuimOthE1RMxiUrlFWValPMQLo1r/mWdHSE+yTMRVx5NGx8QjV6YVgTZ93YJloZjrPkndEzGHUT11yAMD5pyvu+Iq01P3YYGw3Zyq3Pt/neePqq4puzhwajdNU0+5a/s5o5DiBwsh7/LnToat2V9LGMu2ne7CAgICAgICAgICAgICAgICAgICB4qPlBJ4StVW2MigxtQ2I4nU9+ij+o9wnk3apxPOf8AkfbKk8VdXonMdDYabugW/tOauJzwUmGs0pnxRhjmoTg5qDCTgHKNpx4dNtbHt1HfN7FyaKuCY4OhweJBFr6fpf8AtPWt3oqaQnToS+cYvBFKlRDvDH2E3U94tPldXFVu7NMsKaEnBbRr0V5um4CXJAyqfONzrbpJmlrpK7bpimMLxTMcIykePcX6we4vymne13lBio8e4v1g9xflHe13lBipFx+OrVwq1XuAcwAULrYjh2mY3ukLl2nbVEImiZ8XnZVK1egf/sWToK86ilGzGHb7VwfPUqlPcSND0MNVPttPo7tHWUTTzaVU7ow+fPhiCysLMDYqd4/6nyl2K7VW2plFESnYfaWJpqFWqwUaAEK1h0XIvadFPSV+mMZW21e6W3xzi/Wn3U+mW71v+idtXM8c4v1p91PpjvW/6G2rmiY2tVrENVfMQCBoBa/YOqY3tZcvY3+5WbczxlP5K07Ygf6b/qs7eiqs3J+BFG2pP5aJfmO1/wDjOjpacUU/FNdO6YVHJ+nbFYc9b/8AjecfRlUzf+SNmKo/PdLvZ9E2cty0S7UOyp/wnkdL1Yopn1ZV07qohXcm6dsTS/j/AKGnJ0XXuv8Ayn+ERRiYn897up9E2cvy0S5of/p/655PS04t0/H+GddOZj85Kzk7StiaJ62/oacXRtWb+PRWKNtUJ/LNLvR/K/6rOrpacRSmundUpMKz0mD02ysARewOh36Hunl2dVXaq3UnV48E7xzi/Wn3U+mdHel/0Ttr5njnF+uPup9Md6X/AENtXNhtr4si3PHuVAf6YnpS/MY4G2rmrTS4nid51JJ/Ukzj6yqurnMqTbiPF2XJfZxo0yWFnc3IO8AaKD17z3z6bRWJtW8VeM+K9unC6nW0ICAgICAgICAgICAgICAgICAgasRiEpjM7BV6SbSldym3GapwTOFNiNuq+lOmzjps1j2Ab++08+5rqa+FFMz8p/hn1nJrXGVjrzVUDoWiqf1EysXrs/tq+VMfzMm6XobRK+f4UvW1JMv8lk9omPa3x8o/o3fFuo45X0WvTY+jUQK36iXpvU18Irj5x/xMVZ97ZUoD8dEW9Kkb/wC3Q+y8tVaj99Hzp4/b/qfi0jZ1N/3T36VO8do3j2TLs1Ff+OoxE+DTU2e67x3jWZ1aaunjhGGylpqN39+I6hxEtTwSssLiOB+XcZ227nulMM43ZtKtbnFuRuYEqw7GE0uWaLkYrjJMZQ/s5h+h/fb5zn7u03khG1j7N4fof32+cd3abyQbT7N4fof32+cd3abyQbWfs3h+h/fb5x3dpvJBte6GwKCMrgNdSCLuxFx1GXt6KxbqiqmnEmyFpOpZExmzqVb94gJG5tzjsYazO5ZouRiuMomIlD+zmH6H+I3znN3dpvJCNrH2cw3Q/vt85Hd2m8kG0+zmG6H99vnJ7u03kg2n2cw3Q/xG+cd3abyQbW/BbHo0WzoGzWI1YsLG19D2TW1pbVqc0RginHFt2hs2nXy84D5N7WJXfv3dktesW7sYrjKZjLRhdh0KbrUUNmW9rsxGoIOh6iZS1o7NqrdRTiUbeOVlOlZD2hsylXymoDdb2sxXfa+7sExvWLd6IiuMqzTmctWE2JRpOtRA2YXtdiw1BB0PbKWtJatVbqIxJt45WU6VkLaGzadfLzgPk3tZiu+193YJjesW70YrjKJjLVhNiUKTrUQNmF7XZmGotuMpa0dm1VuopxKNsNmP2XSrlTUBuoIFmK6G193ZLXtPbvY3xlM0xKL9nMN0P77fOY93abyQjaz9nMN0P77fOO7tN5INp9nMP0P77fOO7tN5INrH2cw/Q/vt847u03kNqThNkUKRzKgzDczEuw7Cd3dNremtW/YpiCKYT5usQEBAQEBAQEBAQEBAQEBAQEBAQND4RGbMy5jwzeUB2A7pnNqmZzMZRiG4ADdLxEQlmSECPicDSqeeit1kC/tmVdm3X7URKJiJQDsyrS1w1QgeqqeUh6gfwzlnTXLfGzV8p4wptmPZePDabMExKc1V4MTYH8lUSvXUVTtvU7auf9Sbo/cmhaqeaRUXobR+5hoe/wBs6Ii5T7M7o9fH6/2vxeRXpMcrjIx/C4yE9h3N3GR1lqeFXCfXgZht8F6D/n95bqUtiKw6xNKYqgbhNAgIEatigDkTyn9Ebh1seAmVV2M7aeM/nijLbSUgeUbnidw7h0S9MTHilzuOpYkYjEVl5xkp01NOlmq5XfI2iorZTra9wZYVpp41aQo1PCC6PmDjnKgcNT1VqlMhhZ81rXC+TcaQLDDLUp1RXreECmuFpuympUqKKtyGXKDlZrW0t3QNnKJ8UalM0FqZKKiqwUlRUJYfd2/H5Kv5I4ssCDVXE5K+UYrwomtqCwoZM33YUMbXyWy5db3vAkLUenUp1Ka4w4cGqrK4qOxLU6eQhDdit1YXbcSbaGBW4KjjqbU3qc+yp4NnUNWdm+6+8styGGbebE36IG0Usd4PilqCvzpVa1Jkd7h20emCh0A0svXAlg1KGLrM5r+DplK3OIqIQKV2sc2U+VfzgdYG/lIa5ek1IVyMt8iZ1Uksv40PkuB6YK2vugaMRh8Qpxgp+EFnqJTpE1KjKqOqmo6ljZbHN5XA6QK6t4dmpC2IBpoE050h2SsRmLqQpJpgeU1wYEzFVsQ1AUwuJFRcQSzZa4vTNR7WdLFltl0B3WgWGOWpkwdxXNGx50U+dFbNk8jNrnte+83va8Ct2Zs/HVaqmrUqoipRJu9Vcwu+ZbKQC5GUMd4geMRhcUtPyDicxOOB+8rM1gXGHtc6aZcp46QNFaltC7XNfyUNJbF/K5upStV0/EwZ9ehTAkK2Ifwg01xavUZadOmxrBadPN5dTnHNlcgG1t2kCXg8LXc4PnefVlNWnWtUqqrCmrc25ysAc3km/EmBAppjMgzDE8/zdDmSDUyBrnnOd1t25+G6BL2YuMWvSD881J6tZyzFyEA5xQjX/Cfu2XhvgddAQEBAQEBAQEBAQEBAQEBAQEBAQEBAQEBAQNdegtQFXUMDwIvKV26a4xVGUTGVZ4DWoa4dsyepc6fwtwnH1F2zxtTmPLP8SptmPB7pbUpP93VXm3406g0PYToZanV26v0XI2zyn8xKYqieEpHgIGtNmTqBunutceya9REcaJmPh4fRbB9+voP7aZ/vJ/8AWOU/b+ziz4RV40T3Op/W0dZc8n3hGZ5BrVjupAdbP8gZO+77qfuZlg4eq/nvZfRpgr3Fzr7LSvV3Kvan6f2nEy9FqVBQAALnRRqzHqHEy0zbtRj7HCEimSQCRY9G+01icxxS9SQgICAgICAgICAgICAgICAgICAgICAgICAgICAgICAgICAgICAgICAgICAgICAgICBpxOGSoMrqGHQRKXLdNcYqjKJiJV/iqpT/APj1So9W/wB4n89ROTstdv8AxVY9J4wrtmPCWfDcSmlShmHpUmB/2nWOuv0cK6M+sf0bqo8YZG2k/FTrA9dMn9JbttPvpqj5Sb4DtpT5tKsx/wBMj+Zkdtp91NU/KTfyhg1sVV0RBRX03s79yD+8jfqbvsxtjnPGfoZqn0SMFs9aZLEl6h31G1bsHQOoTe1p6aJz4zzlMU4TZusQEBAQEBAQEBAQEBAQEBAQEBAQEBAQEBAQEBAQEBAQEBAQEBAQEBAQED//2Q=="/>
          <p:cNvSpPr>
            <a:spLocks noChangeAspect="1" noChangeArrowheads="1"/>
          </p:cNvSpPr>
          <p:nvPr/>
        </p:nvSpPr>
        <p:spPr bwMode="auto">
          <a:xfrm>
            <a:off x="155575" y="-776288"/>
            <a:ext cx="6477000" cy="161925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047750" y="6400800"/>
            <a:ext cx="3282950" cy="374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 smtClean="0">
                <a:solidFill>
                  <a:schemeClr val="bg1">
                    <a:lumMod val="75000"/>
                  </a:schemeClr>
                </a:solidFill>
              </a:rPr>
              <a:t>Window configured with layout()</a:t>
            </a:r>
            <a:endParaRPr lang="en-IE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68812" y="1600542"/>
            <a:ext cx="8806375" cy="4351338"/>
          </a:xfrm>
        </p:spPr>
        <p:txBody>
          <a:bodyPr>
            <a:normAutofit/>
          </a:bodyPr>
          <a:lstStyle/>
          <a:p>
            <a:r>
              <a:rPr lang="en-IE" dirty="0" smtClean="0"/>
              <a:t>Recommend </a:t>
            </a:r>
            <a:r>
              <a:rPr lang="en-IE" dirty="0" err="1" smtClean="0"/>
              <a:t>optmix</a:t>
            </a:r>
            <a:r>
              <a:rPr lang="en-IE" dirty="0" smtClean="0"/>
              <a:t> package</a:t>
            </a:r>
          </a:p>
          <a:p>
            <a:endParaRPr lang="en-IE" dirty="0"/>
          </a:p>
          <a:p>
            <a:r>
              <a:rPr lang="en-IE" dirty="0" smtClean="0"/>
              <a:t>Fits model by</a:t>
            </a:r>
          </a:p>
          <a:p>
            <a:pPr lvl="1" fontAlgn="base"/>
            <a:r>
              <a:rPr lang="en-IE" dirty="0" smtClean="0"/>
              <a:t>minimising </a:t>
            </a:r>
            <a:r>
              <a:rPr lang="en-IE" dirty="0"/>
              <a:t>residual sum of squares</a:t>
            </a:r>
          </a:p>
          <a:p>
            <a:pPr lvl="1"/>
            <a:r>
              <a:rPr lang="en-IE" dirty="0" smtClean="0"/>
              <a:t>minimising deviance (requires writing likelihood)</a:t>
            </a:r>
            <a:endParaRPr lang="en-IE" dirty="0"/>
          </a:p>
          <a:p>
            <a:endParaRPr lang="en-IE" dirty="0" smtClean="0"/>
          </a:p>
          <a:p>
            <a:r>
              <a:rPr lang="en-IE" dirty="0" smtClean="0"/>
              <a:t>See code </a:t>
            </a:r>
            <a:r>
              <a:rPr lang="en-IE" dirty="0"/>
              <a:t>for details (7.4.optimx.r)</a:t>
            </a:r>
          </a:p>
          <a:p>
            <a:endParaRPr lang="en-IE" dirty="0" smtClean="0"/>
          </a:p>
          <a:p>
            <a:endParaRPr lang="en-IE" dirty="0"/>
          </a:p>
          <a:p>
            <a:endParaRPr lang="en-IE" dirty="0" smtClean="0"/>
          </a:p>
          <a:p>
            <a:endParaRPr lang="en-IE" dirty="0"/>
          </a:p>
          <a:p>
            <a:endParaRPr lang="en-IE" dirty="0" smtClean="0"/>
          </a:p>
        </p:txBody>
      </p:sp>
    </p:spTree>
    <p:extLst>
      <p:ext uri="{BB962C8B-B14F-4D97-AF65-F5344CB8AC3E}">
        <p14:creationId xmlns:p14="http://schemas.microsoft.com/office/powerpoint/2010/main" val="3196083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330200" y="1825624"/>
            <a:ext cx="8402490" cy="476567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IE" dirty="0" smtClean="0"/>
              <a:t>Install R</a:t>
            </a:r>
          </a:p>
          <a:p>
            <a:pPr marL="514350" indent="-514350">
              <a:buFont typeface="+mj-lt"/>
              <a:buAutoNum type="arabicPeriod"/>
            </a:pPr>
            <a:endParaRPr lang="en-IE" sz="2000" dirty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Open R </a:t>
            </a:r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1897242" y="2254434"/>
            <a:ext cx="302709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dirty="0" smtClean="0"/>
              <a:t>Google + R download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4718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2333192"/>
          </a:xfrm>
        </p:spPr>
        <p:txBody>
          <a:bodyPr>
            <a:normAutofit/>
          </a:bodyPr>
          <a:lstStyle/>
          <a:p>
            <a:r>
              <a:rPr lang="en-IE" dirty="0" smtClean="0"/>
              <a:t>7. EXTRAS </a:t>
            </a:r>
            <a:br>
              <a:rPr lang="en-IE" dirty="0" smtClean="0"/>
            </a:br>
            <a:r>
              <a:rPr lang="en-IE" sz="4000" dirty="0" smtClean="0"/>
              <a:t>YOU MAY NEED / USE SOON ... </a:t>
            </a:r>
            <a:endParaRPr lang="en-IE" sz="4000" dirty="0"/>
          </a:p>
        </p:txBody>
      </p:sp>
    </p:spTree>
    <p:extLst>
      <p:ext uri="{BB962C8B-B14F-4D97-AF65-F5344CB8AC3E}">
        <p14:creationId xmlns:p14="http://schemas.microsoft.com/office/powerpoint/2010/main" val="3299254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dates</a:t>
            </a:r>
            <a:endParaRPr lang="en-I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743295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13919" y="1253092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IE" b="1" dirty="0">
                <a:solidFill>
                  <a:srgbClr val="C00000"/>
                </a:solidFill>
              </a:rPr>
              <a:t>array</a:t>
            </a:r>
            <a:r>
              <a:rPr lang="en-IE" dirty="0"/>
              <a:t>: ~ same as matrix but </a:t>
            </a:r>
            <a:r>
              <a:rPr lang="en-IE" b="1" dirty="0"/>
              <a:t>not</a:t>
            </a:r>
            <a:r>
              <a:rPr lang="en-IE" dirty="0"/>
              <a:t> limited in dimensions</a:t>
            </a:r>
            <a:r>
              <a:rPr lang="en-IE" dirty="0" smtClean="0"/>
              <a:t>.</a:t>
            </a:r>
          </a:p>
          <a:p>
            <a:endParaRPr lang="en-IE" dirty="0">
              <a:solidFill>
                <a:srgbClr val="C00000"/>
              </a:solidFill>
            </a:endParaRPr>
          </a:p>
          <a:p>
            <a:r>
              <a:rPr lang="en-IE" dirty="0" smtClean="0">
                <a:solidFill>
                  <a:srgbClr val="C00000"/>
                </a:solidFill>
              </a:rPr>
              <a:t>Like matrices</a:t>
            </a:r>
            <a:endParaRPr lang="en-IE" dirty="0">
              <a:solidFill>
                <a:srgbClr val="C00000"/>
              </a:solidFill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550" y="1253092"/>
            <a:ext cx="3298825" cy="2000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213919" y="3944572"/>
            <a:ext cx="4572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IE" b="1" dirty="0">
                <a:solidFill>
                  <a:srgbClr val="C00000"/>
                </a:solidFill>
              </a:rPr>
              <a:t>list</a:t>
            </a:r>
            <a:r>
              <a:rPr lang="en-IE" dirty="0"/>
              <a:t>: catchall structure. </a:t>
            </a:r>
          </a:p>
          <a:p>
            <a:pPr lvl="2"/>
            <a:r>
              <a:rPr lang="en-IE" dirty="0"/>
              <a:t>Each element can be of any class or NULL.</a:t>
            </a:r>
          </a:p>
          <a:p>
            <a:pPr lvl="2"/>
            <a:r>
              <a:rPr lang="en-IE" dirty="0"/>
              <a:t>The elements can be </a:t>
            </a:r>
            <a:r>
              <a:rPr lang="en-IE" dirty="0" smtClean="0"/>
              <a:t>named.</a:t>
            </a:r>
          </a:p>
          <a:p>
            <a:pPr lvl="2"/>
            <a:r>
              <a:rPr lang="en-IE" dirty="0" smtClean="0">
                <a:solidFill>
                  <a:srgbClr val="FF0000"/>
                </a:solidFill>
              </a:rPr>
              <a:t>Like </a:t>
            </a:r>
            <a:r>
              <a:rPr lang="en-IE" dirty="0" err="1" smtClean="0">
                <a:solidFill>
                  <a:srgbClr val="FF0000"/>
                </a:solidFill>
              </a:rPr>
              <a:t>data.framces</a:t>
            </a:r>
            <a:r>
              <a:rPr lang="en-IE" dirty="0" smtClean="0">
                <a:solidFill>
                  <a:srgbClr val="FF0000"/>
                </a:solidFill>
              </a:rPr>
              <a:t> </a:t>
            </a:r>
          </a:p>
        </p:txBody>
      </p:sp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492" y="5489938"/>
            <a:ext cx="2452266" cy="6401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/>
          <a:lstStyle/>
          <a:p>
            <a:r>
              <a:rPr lang="en-IE" dirty="0" smtClean="0"/>
              <a:t>Other data structures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99583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/>
          <a:lstStyle/>
          <a:p>
            <a:r>
              <a:rPr lang="en-IE" dirty="0"/>
              <a:t>Extracting one </a:t>
            </a:r>
            <a:r>
              <a:rPr lang="en-IE" dirty="0" smtClean="0"/>
              <a:t>element</a:t>
            </a:r>
            <a:endParaRPr lang="en-IE" dirty="0"/>
          </a:p>
          <a:p>
            <a:pPr lvl="1"/>
            <a:r>
              <a:rPr lang="en-IE" dirty="0"/>
              <a:t>with the position</a:t>
            </a:r>
            <a:r>
              <a:rPr lang="en-IE" sz="3000" dirty="0"/>
              <a:t>: </a:t>
            </a:r>
            <a:r>
              <a:rPr lang="en-IE" sz="3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[[&lt;</a:t>
            </a:r>
            <a:r>
              <a:rPr lang="en-IE" sz="3000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IE" sz="3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&gt;]] </a:t>
            </a:r>
          </a:p>
          <a:p>
            <a:pPr lvl="2"/>
            <a:endParaRPr lang="en-IE" sz="2800" dirty="0"/>
          </a:p>
          <a:p>
            <a:pPr lvl="1"/>
            <a:r>
              <a:rPr lang="en-IE" dirty="0"/>
              <a:t>with its name: 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[["&lt;</a:t>
            </a:r>
            <a:r>
              <a:rPr lang="en-IE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element_name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&gt;"]] </a:t>
            </a:r>
            <a:r>
              <a:rPr lang="en-IE" dirty="0"/>
              <a:t>or 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$&lt;</a:t>
            </a:r>
            <a:r>
              <a:rPr lang="en-IE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element_name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IE" dirty="0"/>
              <a:t>  </a:t>
            </a:r>
          </a:p>
          <a:p>
            <a:pPr lvl="2"/>
            <a:endParaRPr lang="en-IE" dirty="0"/>
          </a:p>
          <a:p>
            <a:pPr lvl="1"/>
            <a:r>
              <a:rPr lang="en-IE" dirty="0"/>
              <a:t>range of element (!!! returns a list): 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[…]</a:t>
            </a:r>
            <a:r>
              <a:rPr lang="en-IE" dirty="0"/>
              <a:t>  </a:t>
            </a:r>
            <a:br>
              <a:rPr lang="en-IE" dirty="0"/>
            </a:br>
            <a:r>
              <a:rPr lang="en-IE" dirty="0"/>
              <a:t/>
            </a:r>
            <a:br>
              <a:rPr lang="en-IE" dirty="0"/>
            </a:br>
            <a:r>
              <a:rPr lang="en-IE" dirty="0"/>
              <a:t>Works just as for a vector: by position, name, logical indexation.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latin typeface="+mj-lt"/>
                <a:ea typeface="+mj-ea"/>
                <a:cs typeface="+mj-cs"/>
              </a:rPr>
              <a:t>Indexing data, lists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764360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0"/>
            <a:ext cx="9144001" cy="994172"/>
          </a:xfrm>
        </p:spPr>
        <p:txBody>
          <a:bodyPr>
            <a:normAutofit fontScale="90000"/>
          </a:bodyPr>
          <a:lstStyle/>
          <a:p>
            <a:r>
              <a:rPr lang="en-IE" dirty="0" smtClean="0"/>
              <a:t>Applying functions on </a:t>
            </a:r>
            <a:br>
              <a:rPr lang="en-IE" dirty="0" smtClean="0"/>
            </a:br>
            <a:r>
              <a:rPr lang="en-IE" dirty="0" smtClean="0"/>
              <a:t>elements of list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3434" y="1705132"/>
            <a:ext cx="8377129" cy="4351338"/>
          </a:xfrm>
        </p:spPr>
        <p:txBody>
          <a:bodyPr>
            <a:normAutofit/>
          </a:bodyPr>
          <a:lstStyle/>
          <a:p>
            <a:r>
              <a:rPr lang="en-IE" dirty="0" err="1" smtClean="0"/>
              <a:t>lapply</a:t>
            </a:r>
            <a:r>
              <a:rPr lang="en-IE" dirty="0" smtClean="0"/>
              <a:t>()</a:t>
            </a:r>
          </a:p>
          <a:p>
            <a:pPr lvl="1"/>
            <a:r>
              <a:rPr lang="en-IE" dirty="0" smtClean="0"/>
              <a:t>returns a list of the same length as X </a:t>
            </a:r>
          </a:p>
          <a:p>
            <a:pPr lvl="1"/>
            <a:r>
              <a:rPr lang="en-IE" dirty="0" smtClean="0"/>
              <a:t>each </a:t>
            </a:r>
            <a:r>
              <a:rPr lang="en-IE" dirty="0"/>
              <a:t>element </a:t>
            </a:r>
            <a:r>
              <a:rPr lang="en-IE" dirty="0" smtClean="0"/>
              <a:t>is </a:t>
            </a:r>
            <a:r>
              <a:rPr lang="en-IE" dirty="0"/>
              <a:t>the result of applying </a:t>
            </a:r>
            <a:r>
              <a:rPr lang="en-IE" dirty="0" smtClean="0"/>
              <a:t>FUN</a:t>
            </a:r>
            <a:endParaRPr lang="en-IE" dirty="0"/>
          </a:p>
          <a:p>
            <a:pPr lvl="1"/>
            <a:endParaRPr lang="en-IE" dirty="0" smtClean="0"/>
          </a:p>
          <a:p>
            <a:endParaRPr lang="en-IE" dirty="0"/>
          </a:p>
          <a:p>
            <a:r>
              <a:rPr lang="en-IE" dirty="0" err="1"/>
              <a:t>s</a:t>
            </a:r>
            <a:r>
              <a:rPr lang="en-IE" dirty="0" err="1" smtClean="0"/>
              <a:t>apply</a:t>
            </a:r>
            <a:r>
              <a:rPr lang="en-IE" dirty="0" smtClean="0"/>
              <a:t>() </a:t>
            </a:r>
          </a:p>
          <a:p>
            <a:pPr lvl="1"/>
            <a:r>
              <a:rPr lang="en-IE" dirty="0" smtClean="0"/>
              <a:t>a user friendly version of </a:t>
            </a:r>
            <a:r>
              <a:rPr lang="en-IE" dirty="0" err="1" smtClean="0"/>
              <a:t>lapply</a:t>
            </a:r>
            <a:r>
              <a:rPr lang="en-IE" dirty="0" smtClean="0"/>
              <a:t>(), FUN instead of MARGIN</a:t>
            </a:r>
          </a:p>
          <a:p>
            <a:pPr lvl="1"/>
            <a:r>
              <a:rPr lang="en-IE" dirty="0" smtClean="0"/>
              <a:t>returns a vector or matrix</a:t>
            </a:r>
          </a:p>
          <a:p>
            <a:endParaRPr lang="en-IE" dirty="0" smtClean="0"/>
          </a:p>
          <a:p>
            <a:endParaRPr lang="en-IE" dirty="0"/>
          </a:p>
          <a:p>
            <a:endParaRPr lang="en-IE" dirty="0" smtClean="0"/>
          </a:p>
          <a:p>
            <a:pPr marL="0" indent="0">
              <a:buNone/>
            </a:pPr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 cstate="print"/>
          <a:srcRect t="6807" b="26570"/>
          <a:stretch/>
        </p:blipFill>
        <p:spPr>
          <a:xfrm>
            <a:off x="2136782" y="3044192"/>
            <a:ext cx="4586730" cy="4419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2034" y="5511394"/>
            <a:ext cx="3576226" cy="545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953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1" cy="1443210"/>
          </a:xfrm>
        </p:spPr>
        <p:txBody>
          <a:bodyPr>
            <a:normAutofit/>
          </a:bodyPr>
          <a:lstStyle/>
          <a:p>
            <a:r>
              <a:rPr lang="en-IE" dirty="0" smtClean="0"/>
              <a:t>Applying functions by factor(s)</a:t>
            </a:r>
            <a:r>
              <a:rPr lang="en-IE" dirty="0"/>
              <a:t/>
            </a:r>
            <a:br>
              <a:rPr lang="en-IE" dirty="0"/>
            </a:br>
            <a:r>
              <a:rPr lang="en-IE" dirty="0" smtClean="0"/>
              <a:t>by()</a:t>
            </a:r>
            <a:endParaRPr lang="en-IE" sz="2400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791" y="1647440"/>
            <a:ext cx="6990426" cy="481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349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1" cy="1443210"/>
          </a:xfrm>
        </p:spPr>
        <p:txBody>
          <a:bodyPr>
            <a:normAutofit/>
          </a:bodyPr>
          <a:lstStyle/>
          <a:p>
            <a:r>
              <a:rPr lang="en-IE" dirty="0" smtClean="0"/>
              <a:t>Applying functions by factor(s)</a:t>
            </a:r>
            <a:r>
              <a:rPr lang="en-IE" dirty="0"/>
              <a:t/>
            </a:r>
            <a:br>
              <a:rPr lang="en-IE" dirty="0"/>
            </a:br>
            <a:r>
              <a:rPr lang="en-IE" dirty="0" smtClean="0"/>
              <a:t>by()</a:t>
            </a:r>
            <a:endParaRPr lang="en-IE" sz="2400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8454" y="1712863"/>
            <a:ext cx="6567092" cy="4725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121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/>
          <a:lstStyle/>
          <a:p>
            <a:r>
              <a:rPr lang="en-IE" dirty="0" smtClean="0"/>
              <a:t>while() loop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7147" y="1209822"/>
            <a:ext cx="8315990" cy="4474182"/>
          </a:xfrm>
        </p:spPr>
        <p:txBody>
          <a:bodyPr>
            <a:normAutofit/>
          </a:bodyPr>
          <a:lstStyle/>
          <a:p>
            <a:r>
              <a:rPr lang="en-IE" dirty="0" smtClean="0"/>
              <a:t>To repeat an action until condition satisfied </a:t>
            </a:r>
          </a:p>
          <a:p>
            <a:pPr marL="457200" lvl="1" indent="0">
              <a:buNone/>
            </a:pPr>
            <a:endParaRPr lang="en-IE" dirty="0" smtClean="0"/>
          </a:p>
        </p:txBody>
      </p:sp>
      <p:pic>
        <p:nvPicPr>
          <p:cNvPr id="1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5243" y="2066858"/>
            <a:ext cx="6385040" cy="16678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243" y="4207936"/>
            <a:ext cx="8075364" cy="1697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959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Data loading and saving, excel files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3688" y="4585004"/>
            <a:ext cx="7886700" cy="1606475"/>
          </a:xfrm>
        </p:spPr>
        <p:txBody>
          <a:bodyPr/>
          <a:lstStyle/>
          <a:p>
            <a:pPr marL="0" indent="0">
              <a:buNone/>
            </a:pPr>
            <a:r>
              <a:rPr lang="en-IE" dirty="0" smtClean="0"/>
              <a:t>For .csv files see </a:t>
            </a:r>
          </a:p>
          <a:p>
            <a:pPr lvl="1"/>
            <a:r>
              <a:rPr lang="en-IE" dirty="0" smtClean="0"/>
              <a:t>‘</a:t>
            </a:r>
            <a:r>
              <a:rPr lang="en-IE" dirty="0" err="1" smtClean="0"/>
              <a:t>read.table</a:t>
            </a:r>
            <a:r>
              <a:rPr lang="en-IE" dirty="0" smtClean="0"/>
              <a:t>’ and ‘</a:t>
            </a:r>
            <a:r>
              <a:rPr lang="en-IE" dirty="0" err="1" smtClean="0"/>
              <a:t>write.table</a:t>
            </a:r>
            <a:r>
              <a:rPr lang="en-IE" dirty="0" smtClean="0"/>
              <a:t>’</a:t>
            </a:r>
          </a:p>
          <a:p>
            <a:pPr lvl="1"/>
            <a:r>
              <a:rPr lang="en-IE" dirty="0" smtClean="0"/>
              <a:t>‘read.csv’ </a:t>
            </a:r>
            <a:r>
              <a:rPr lang="en-IE" dirty="0"/>
              <a:t>and ‘</a:t>
            </a:r>
            <a:r>
              <a:rPr lang="en-IE" dirty="0" smtClean="0"/>
              <a:t>write.csv’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45626" y="1668079"/>
            <a:ext cx="6566309" cy="225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273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4488" y="857251"/>
            <a:ext cx="5915025" cy="994172"/>
          </a:xfrm>
        </p:spPr>
        <p:txBody>
          <a:bodyPr/>
          <a:lstStyle/>
          <a:p>
            <a:pPr algn="ctr"/>
            <a:r>
              <a:rPr lang="en-IE" dirty="0" smtClean="0"/>
              <a:t>ggplot2 package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2609" y="2333110"/>
            <a:ext cx="6319910" cy="2841563"/>
          </a:xfrm>
        </p:spPr>
        <p:txBody>
          <a:bodyPr>
            <a:normAutofit fontScale="70000" lnSpcReduction="20000"/>
          </a:bodyPr>
          <a:lstStyle/>
          <a:p>
            <a:r>
              <a:rPr lang="en-IE" dirty="0" smtClean="0"/>
              <a:t>A package dedicated to graphs</a:t>
            </a:r>
          </a:p>
          <a:p>
            <a:endParaRPr lang="en-IE" dirty="0" smtClean="0"/>
          </a:p>
          <a:p>
            <a:r>
              <a:rPr lang="en-IE" dirty="0" smtClean="0"/>
              <a:t>Based on the grammar of graphic approach relying on </a:t>
            </a:r>
          </a:p>
          <a:p>
            <a:pPr lvl="1"/>
            <a:r>
              <a:rPr lang="en-IE" dirty="0" smtClean="0"/>
              <a:t>Aesthetics, </a:t>
            </a:r>
            <a:r>
              <a:rPr lang="en-IE" dirty="0" err="1" smtClean="0"/>
              <a:t>ie</a:t>
            </a:r>
            <a:r>
              <a:rPr lang="en-IE" dirty="0" smtClean="0"/>
              <a:t> what you plot</a:t>
            </a:r>
          </a:p>
          <a:p>
            <a:pPr lvl="1"/>
            <a:r>
              <a:rPr lang="en-IE" dirty="0" smtClean="0"/>
              <a:t>Geometries, </a:t>
            </a:r>
            <a:r>
              <a:rPr lang="en-IE" dirty="0" err="1" smtClean="0"/>
              <a:t>ie</a:t>
            </a:r>
            <a:r>
              <a:rPr lang="en-IE" dirty="0" smtClean="0"/>
              <a:t> how you plot it (points, lines, ribbon…)</a:t>
            </a:r>
          </a:p>
          <a:p>
            <a:pPr marL="342900" lvl="1" indent="0">
              <a:buNone/>
            </a:pPr>
            <a:endParaRPr lang="en-IE" dirty="0" smtClean="0"/>
          </a:p>
          <a:p>
            <a:r>
              <a:rPr lang="en-IE" dirty="0" smtClean="0"/>
              <a:t>According to some people </a:t>
            </a:r>
          </a:p>
          <a:p>
            <a:pPr lvl="1"/>
            <a:r>
              <a:rPr lang="en-IE" dirty="0" smtClean="0"/>
              <a:t>More intuitive ?</a:t>
            </a:r>
          </a:p>
          <a:p>
            <a:pPr lvl="1"/>
            <a:r>
              <a:rPr lang="en-IE" dirty="0" smtClean="0"/>
              <a:t>better that basic R graphic functions because you need less code</a:t>
            </a:r>
          </a:p>
          <a:p>
            <a:endParaRPr lang="en-IE" dirty="0" smtClean="0"/>
          </a:p>
          <a:p>
            <a:endParaRPr lang="en-IE" dirty="0" smtClean="0"/>
          </a:p>
          <a:p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037" y="857250"/>
            <a:ext cx="616964" cy="485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9249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US" sz="4400" dirty="0" smtClean="0">
                <a:latin typeface="+mj-lt"/>
                <a:ea typeface="+mj-ea"/>
                <a:cs typeface="+mj-cs"/>
              </a:rPr>
              <a:t>R Console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220471" y="1260799"/>
            <a:ext cx="8586399" cy="12836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 smtClean="0"/>
              <a:t>This is where you write and run your commands</a:t>
            </a:r>
          </a:p>
          <a:p>
            <a:endParaRPr lang="en-US" sz="2800" b="1" dirty="0" smtClean="0"/>
          </a:p>
          <a:p>
            <a:r>
              <a:rPr lang="en-US" sz="2800" b="1" dirty="0" smtClean="0"/>
              <a:t>2 type of prompts : &gt; and +</a:t>
            </a: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220471" y="4622363"/>
            <a:ext cx="8586399" cy="8132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 smtClean="0">
                <a:solidFill>
                  <a:srgbClr val="FF0000"/>
                </a:solidFill>
              </a:rPr>
              <a:t>It also displays ‘meaningful’ error messages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9904" y="2672558"/>
            <a:ext cx="1003332" cy="17140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168" y="5563705"/>
            <a:ext cx="4377000" cy="988946"/>
          </a:xfrm>
          <a:prstGeom prst="rect">
            <a:avLst/>
          </a:prstGeom>
        </p:spPr>
      </p:pic>
      <p:cxnSp>
        <p:nvCxnSpPr>
          <p:cNvPr id="23" name="Straight Arrow Connector 22"/>
          <p:cNvCxnSpPr/>
          <p:nvPr/>
        </p:nvCxnSpPr>
        <p:spPr>
          <a:xfrm flipH="1">
            <a:off x="1562100" y="2780233"/>
            <a:ext cx="1841500" cy="5186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3443548" y="2586362"/>
            <a:ext cx="2066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 smtClean="0"/>
              <a:t>Console available</a:t>
            </a:r>
            <a:endParaRPr lang="en-IE" dirty="0"/>
          </a:p>
        </p:txBody>
      </p:sp>
      <p:cxnSp>
        <p:nvCxnSpPr>
          <p:cNvPr id="27" name="Straight Arrow Connector 26"/>
          <p:cNvCxnSpPr/>
          <p:nvPr/>
        </p:nvCxnSpPr>
        <p:spPr>
          <a:xfrm flipH="1">
            <a:off x="1522152" y="3455327"/>
            <a:ext cx="1841500" cy="5186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3403600" y="3261456"/>
            <a:ext cx="337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 smtClean="0"/>
              <a:t>Waiting for command completion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153571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4488" y="857251"/>
            <a:ext cx="5915025" cy="994172"/>
          </a:xfrm>
        </p:spPr>
        <p:txBody>
          <a:bodyPr>
            <a:normAutofit fontScale="90000"/>
          </a:bodyPr>
          <a:lstStyle/>
          <a:p>
            <a:pPr algn="ctr"/>
            <a:r>
              <a:rPr lang="en-IE" dirty="0" smtClean="0"/>
              <a:t>ggplot2 package, examples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037" y="857250"/>
            <a:ext cx="616964" cy="485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49899" y="2175241"/>
            <a:ext cx="2831577" cy="45011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97525" y="3111103"/>
            <a:ext cx="2736326" cy="250055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793099" y="2175240"/>
            <a:ext cx="2899420" cy="56443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715747" y="3101577"/>
            <a:ext cx="2986296" cy="2503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540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4488" y="857251"/>
            <a:ext cx="5915025" cy="994172"/>
          </a:xfrm>
        </p:spPr>
        <p:txBody>
          <a:bodyPr>
            <a:normAutofit fontScale="90000"/>
          </a:bodyPr>
          <a:lstStyle/>
          <a:p>
            <a:pPr algn="ctr"/>
            <a:r>
              <a:rPr lang="en-IE" dirty="0" smtClean="0"/>
              <a:t>ggplot2 package, examples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037" y="857250"/>
            <a:ext cx="616964" cy="485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741299" y="1965722"/>
            <a:ext cx="3393755" cy="103598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004680" y="3256533"/>
            <a:ext cx="5115591" cy="2525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046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4488" y="857251"/>
            <a:ext cx="5915025" cy="994172"/>
          </a:xfrm>
        </p:spPr>
        <p:txBody>
          <a:bodyPr>
            <a:normAutofit fontScale="90000"/>
          </a:bodyPr>
          <a:lstStyle/>
          <a:p>
            <a:pPr algn="ctr"/>
            <a:r>
              <a:rPr lang="en-IE" dirty="0" smtClean="0"/>
              <a:t>ggplot2 package, examples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037" y="857250"/>
            <a:ext cx="616964" cy="485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83082" y="2175250"/>
            <a:ext cx="3036518" cy="55014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 cstate="print"/>
          <a:srcRect t="2879"/>
          <a:stretch/>
        </p:blipFill>
        <p:spPr>
          <a:xfrm>
            <a:off x="4786103" y="2171701"/>
            <a:ext cx="3000794" cy="60369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78309" y="3013828"/>
            <a:ext cx="3217357" cy="264402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514850" y="3013830"/>
            <a:ext cx="3282848" cy="2705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05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2333192"/>
          </a:xfrm>
        </p:spPr>
        <p:txBody>
          <a:bodyPr/>
          <a:lstStyle/>
          <a:p>
            <a:r>
              <a:rPr lang="en-IE" dirty="0" smtClean="0"/>
              <a:t>8. TO KEEP GOING</a:t>
            </a:r>
            <a:endParaRPr lang="en-IE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397180" y="2741286"/>
            <a:ext cx="5151566" cy="1500187"/>
          </a:xfrm>
        </p:spPr>
        <p:txBody>
          <a:bodyPr>
            <a:normAutofit/>
          </a:bodyPr>
          <a:lstStyle/>
          <a:p>
            <a:r>
              <a:rPr lang="en-IE" dirty="0" smtClean="0"/>
              <a:t>This section will tell you about </a:t>
            </a:r>
          </a:p>
          <a:p>
            <a:r>
              <a:rPr lang="en-IE" dirty="0"/>
              <a:t>	</a:t>
            </a:r>
            <a:r>
              <a:rPr lang="en-IE" dirty="0" smtClean="0"/>
              <a:t>1. potentially useful packages</a:t>
            </a:r>
          </a:p>
          <a:p>
            <a:r>
              <a:rPr lang="en-IE" dirty="0"/>
              <a:t>	</a:t>
            </a:r>
            <a:r>
              <a:rPr lang="en-IE" dirty="0" smtClean="0"/>
              <a:t>2. where to learn more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406115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/>
          <a:lstStyle/>
          <a:p>
            <a:r>
              <a:rPr lang="en-IE" dirty="0" smtClean="0"/>
              <a:t>Reports, R markdown package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0658" y="1445142"/>
            <a:ext cx="7860723" cy="4550735"/>
          </a:xfrm>
        </p:spPr>
        <p:txBody>
          <a:bodyPr>
            <a:normAutofit fontScale="92500" lnSpcReduction="20000"/>
          </a:bodyPr>
          <a:lstStyle/>
          <a:p>
            <a:r>
              <a:rPr lang="en-IE" dirty="0" smtClean="0"/>
              <a:t>It is </a:t>
            </a:r>
          </a:p>
          <a:p>
            <a:pPr lvl="1"/>
            <a:r>
              <a:rPr lang="en-IE" dirty="0" smtClean="0"/>
              <a:t>Package developed by r studio based on </a:t>
            </a:r>
            <a:r>
              <a:rPr lang="en-IE" dirty="0" err="1" smtClean="0"/>
              <a:t>knitr</a:t>
            </a:r>
            <a:r>
              <a:rPr lang="en-IE" dirty="0" smtClean="0"/>
              <a:t> and </a:t>
            </a:r>
            <a:r>
              <a:rPr lang="en-IE" dirty="0" err="1" smtClean="0"/>
              <a:t>pandoc</a:t>
            </a:r>
            <a:endParaRPr lang="en-IE" dirty="0" smtClean="0"/>
          </a:p>
          <a:p>
            <a:pPr lvl="1"/>
            <a:r>
              <a:rPr lang="en-IE" dirty="0"/>
              <a:t>Fully integrated in r </a:t>
            </a:r>
            <a:r>
              <a:rPr lang="en-IE" dirty="0" smtClean="0"/>
              <a:t>studio</a:t>
            </a:r>
          </a:p>
          <a:p>
            <a:pPr lvl="1"/>
            <a:endParaRPr lang="en-IE" dirty="0" smtClean="0"/>
          </a:p>
          <a:p>
            <a:r>
              <a:rPr lang="en-IE" dirty="0" smtClean="0"/>
              <a:t>Useful for </a:t>
            </a:r>
          </a:p>
          <a:p>
            <a:pPr lvl="1"/>
            <a:r>
              <a:rPr lang="en-IE" dirty="0" smtClean="0"/>
              <a:t>Easily creating dynamic documents</a:t>
            </a:r>
          </a:p>
          <a:p>
            <a:pPr lvl="2"/>
            <a:r>
              <a:rPr lang="en-IE" dirty="0" smtClean="0"/>
              <a:t>Web pages</a:t>
            </a:r>
          </a:p>
          <a:p>
            <a:pPr lvl="2"/>
            <a:r>
              <a:rPr lang="en-IE" dirty="0" smtClean="0">
                <a:effectLst/>
              </a:rPr>
              <a:t>Reproducible analysis and reports</a:t>
            </a:r>
          </a:p>
          <a:p>
            <a:pPr lvl="3"/>
            <a:r>
              <a:rPr lang="en-IE" dirty="0" smtClean="0"/>
              <a:t>Data work up for WGs – html/word</a:t>
            </a:r>
          </a:p>
          <a:p>
            <a:pPr lvl="3"/>
            <a:r>
              <a:rPr lang="en-IE" dirty="0" smtClean="0"/>
              <a:t>Working Group reports - word</a:t>
            </a:r>
          </a:p>
          <a:p>
            <a:pPr lvl="3"/>
            <a:r>
              <a:rPr lang="en-IE" dirty="0" smtClean="0">
                <a:effectLst/>
              </a:rPr>
              <a:t>Survey reports – word/pdf</a:t>
            </a:r>
          </a:p>
          <a:p>
            <a:pPr lvl="1"/>
            <a:r>
              <a:rPr lang="en-IE" dirty="0" smtClean="0"/>
              <a:t>Documenting packages/functions – pdf</a:t>
            </a:r>
          </a:p>
          <a:p>
            <a:pPr lvl="1"/>
            <a:endParaRPr lang="en-IE" dirty="0"/>
          </a:p>
          <a:p>
            <a:r>
              <a:rPr lang="en-IE" dirty="0" smtClean="0"/>
              <a:t>See Colm talk at </a:t>
            </a:r>
            <a:r>
              <a:rPr lang="en-IE" sz="2100" dirty="0" smtClean="0">
                <a:hlinkClick r:id="rId2"/>
              </a:rPr>
              <a:t>https</a:t>
            </a:r>
            <a:r>
              <a:rPr lang="en-IE" sz="2100" dirty="0">
                <a:hlinkClick r:id="rId2"/>
              </a:rPr>
              <a:t>://bigfish.joomla.com</a:t>
            </a:r>
            <a:r>
              <a:rPr lang="en-IE" sz="2100" dirty="0" smtClean="0">
                <a:hlinkClick r:id="rId2"/>
              </a:rPr>
              <a:t>/</a:t>
            </a:r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8994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/>
          <a:lstStyle/>
          <a:p>
            <a:r>
              <a:rPr lang="en-IE" dirty="0" smtClean="0"/>
              <a:t>R packages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753" y="994172"/>
            <a:ext cx="8325716" cy="5332199"/>
          </a:xfrm>
        </p:spPr>
        <p:txBody>
          <a:bodyPr>
            <a:normAutofit fontScale="55000" lnSpcReduction="20000"/>
          </a:bodyPr>
          <a:lstStyle/>
          <a:p>
            <a:r>
              <a:rPr lang="en-IE" dirty="0" smtClean="0"/>
              <a:t>Data manipulation / cleaning</a:t>
            </a:r>
          </a:p>
          <a:p>
            <a:pPr lvl="1"/>
            <a:r>
              <a:rPr lang="en-IE" dirty="0" err="1" smtClean="0"/>
              <a:t>tydr</a:t>
            </a:r>
            <a:r>
              <a:rPr lang="en-IE" dirty="0" smtClean="0"/>
              <a:t> (no obvious advantage)</a:t>
            </a:r>
          </a:p>
          <a:p>
            <a:pPr lvl="1"/>
            <a:r>
              <a:rPr lang="en-IE" dirty="0" err="1"/>
              <a:t>s</a:t>
            </a:r>
            <a:r>
              <a:rPr lang="en-IE" dirty="0" err="1" smtClean="0"/>
              <a:t>tringr</a:t>
            </a:r>
            <a:r>
              <a:rPr lang="en-IE" dirty="0" smtClean="0"/>
              <a:t> for string manipulations</a:t>
            </a:r>
          </a:p>
          <a:p>
            <a:pPr lvl="1"/>
            <a:r>
              <a:rPr lang="en-IE" dirty="0" err="1"/>
              <a:t>d</a:t>
            </a:r>
            <a:r>
              <a:rPr lang="en-IE" dirty="0" err="1" smtClean="0"/>
              <a:t>plyr</a:t>
            </a:r>
            <a:r>
              <a:rPr lang="en-IE" dirty="0" smtClean="0"/>
              <a:t> (uses intuitive syntax)</a:t>
            </a:r>
          </a:p>
          <a:p>
            <a:pPr lvl="1"/>
            <a:r>
              <a:rPr lang="en-IE" dirty="0" err="1" smtClean="0"/>
              <a:t>data.table</a:t>
            </a:r>
            <a:r>
              <a:rPr lang="en-IE" dirty="0"/>
              <a:t> </a:t>
            </a:r>
            <a:r>
              <a:rPr lang="en-IE" dirty="0" smtClean="0"/>
              <a:t>(syntax ‘close’ to SQL, time efficient on big tables) </a:t>
            </a:r>
          </a:p>
          <a:p>
            <a:pPr lvl="1"/>
            <a:r>
              <a:rPr lang="en-IE" dirty="0" err="1"/>
              <a:t>l</a:t>
            </a:r>
            <a:r>
              <a:rPr lang="en-IE" dirty="0" err="1" smtClean="0"/>
              <a:t>ubridate</a:t>
            </a:r>
            <a:r>
              <a:rPr lang="en-IE" dirty="0" smtClean="0"/>
              <a:t> (to mess with date formats)</a:t>
            </a:r>
          </a:p>
          <a:p>
            <a:pPr lvl="1"/>
            <a:r>
              <a:rPr lang="en-IE" dirty="0">
                <a:hlinkClick r:id="rId2"/>
              </a:rPr>
              <a:t>zoo</a:t>
            </a:r>
            <a:r>
              <a:rPr lang="en-IE" dirty="0"/>
              <a:t>, </a:t>
            </a:r>
            <a:r>
              <a:rPr lang="en-IE" dirty="0" err="1">
                <a:hlinkClick r:id="rId3"/>
              </a:rPr>
              <a:t>xts</a:t>
            </a:r>
            <a:r>
              <a:rPr lang="en-IE" dirty="0"/>
              <a:t> and </a:t>
            </a:r>
            <a:r>
              <a:rPr lang="en-IE" dirty="0" err="1" smtClean="0">
                <a:hlinkClick r:id="rId4"/>
              </a:rPr>
              <a:t>quantmod</a:t>
            </a:r>
            <a:r>
              <a:rPr lang="en-IE" dirty="0" smtClean="0"/>
              <a:t> (for time series)</a:t>
            </a:r>
          </a:p>
          <a:p>
            <a:pPr lvl="1"/>
            <a:endParaRPr lang="en-IE" dirty="0" smtClean="0"/>
          </a:p>
          <a:p>
            <a:r>
              <a:rPr lang="en-IE" dirty="0" smtClean="0"/>
              <a:t>Plots</a:t>
            </a:r>
          </a:p>
          <a:p>
            <a:pPr lvl="1"/>
            <a:r>
              <a:rPr lang="en-IE" dirty="0" err="1" smtClean="0"/>
              <a:t>ggplot</a:t>
            </a:r>
            <a:r>
              <a:rPr lang="en-IE" dirty="0" smtClean="0"/>
              <a:t>, ggplot2 (plotting package based on grammar of graphic)</a:t>
            </a:r>
          </a:p>
          <a:p>
            <a:pPr lvl="1"/>
            <a:r>
              <a:rPr lang="en-IE" dirty="0" err="1" smtClean="0"/>
              <a:t>ggvis</a:t>
            </a:r>
            <a:r>
              <a:rPr lang="en-IE" dirty="0" smtClean="0"/>
              <a:t> (interactive web graphic)</a:t>
            </a:r>
          </a:p>
          <a:p>
            <a:pPr lvl="1"/>
            <a:r>
              <a:rPr lang="en-IE" dirty="0" err="1" smtClean="0"/>
              <a:t>Ploty</a:t>
            </a:r>
            <a:r>
              <a:rPr lang="en-IE" dirty="0"/>
              <a:t> (interactive, browser-based charting library </a:t>
            </a:r>
            <a:r>
              <a:rPr lang="en-IE" dirty="0" smtClean="0"/>
              <a:t>)</a:t>
            </a:r>
          </a:p>
          <a:p>
            <a:pPr lvl="1"/>
            <a:endParaRPr lang="en-IE" dirty="0" smtClean="0"/>
          </a:p>
          <a:p>
            <a:r>
              <a:rPr lang="en-IE" dirty="0" smtClean="0"/>
              <a:t>Mapping</a:t>
            </a:r>
          </a:p>
          <a:p>
            <a:pPr lvl="1"/>
            <a:r>
              <a:rPr lang="en-IE" dirty="0" smtClean="0"/>
              <a:t>See Hans talk </a:t>
            </a:r>
            <a:r>
              <a:rPr lang="en-IE" dirty="0"/>
              <a:t>on </a:t>
            </a:r>
            <a:r>
              <a:rPr lang="en-IE" dirty="0">
                <a:hlinkClick r:id="rId5"/>
              </a:rPr>
              <a:t>https://bigfish.joomla.com</a:t>
            </a:r>
            <a:r>
              <a:rPr lang="en-IE" dirty="0" smtClean="0">
                <a:hlinkClick r:id="rId5"/>
              </a:rPr>
              <a:t>/</a:t>
            </a:r>
            <a:endParaRPr lang="en-IE" dirty="0" smtClean="0"/>
          </a:p>
          <a:p>
            <a:pPr lvl="1"/>
            <a:endParaRPr lang="en-IE" dirty="0" smtClean="0"/>
          </a:p>
          <a:p>
            <a:r>
              <a:rPr lang="en-IE" dirty="0" smtClean="0"/>
              <a:t>Reporting </a:t>
            </a:r>
          </a:p>
          <a:p>
            <a:pPr lvl="1"/>
            <a:r>
              <a:rPr lang="en-IE" dirty="0" smtClean="0"/>
              <a:t>R markdown in </a:t>
            </a:r>
            <a:r>
              <a:rPr lang="en-IE" dirty="0" err="1" smtClean="0"/>
              <a:t>Rstudio</a:t>
            </a:r>
            <a:r>
              <a:rPr lang="en-IE" dirty="0" smtClean="0"/>
              <a:t>, see Colm talk on </a:t>
            </a:r>
            <a:r>
              <a:rPr lang="en-IE" dirty="0">
                <a:hlinkClick r:id="rId5"/>
              </a:rPr>
              <a:t>https://bigfish.joomla.com</a:t>
            </a:r>
            <a:r>
              <a:rPr lang="en-IE" dirty="0" smtClean="0">
                <a:hlinkClick r:id="rId5"/>
              </a:rPr>
              <a:t>/</a:t>
            </a:r>
            <a:endParaRPr lang="en-IE" dirty="0" smtClean="0"/>
          </a:p>
          <a:p>
            <a:pPr lvl="1"/>
            <a:r>
              <a:rPr lang="en-IE" dirty="0" smtClean="0"/>
              <a:t>Function </a:t>
            </a:r>
            <a:r>
              <a:rPr lang="en-IE" dirty="0" err="1" smtClean="0"/>
              <a:t>Sweave</a:t>
            </a:r>
            <a:r>
              <a:rPr lang="en-IE" dirty="0" smtClean="0"/>
              <a:t> to generate LATEX documents and pdf</a:t>
            </a:r>
          </a:p>
          <a:p>
            <a:pPr lvl="1"/>
            <a:r>
              <a:rPr lang="en-IE" dirty="0" smtClean="0"/>
              <a:t>Package </a:t>
            </a:r>
            <a:r>
              <a:rPr lang="en-IE" dirty="0" err="1" smtClean="0"/>
              <a:t>OdfWeave</a:t>
            </a:r>
            <a:r>
              <a:rPr lang="en-IE" dirty="0" smtClean="0"/>
              <a:t> for open office documents</a:t>
            </a:r>
          </a:p>
          <a:p>
            <a:pPr lvl="1"/>
            <a:endParaRPr lang="en-IE" dirty="0" smtClean="0"/>
          </a:p>
          <a:p>
            <a:r>
              <a:rPr lang="en-IE" dirty="0" smtClean="0"/>
              <a:t>Web application</a:t>
            </a:r>
          </a:p>
          <a:p>
            <a:pPr lvl="1"/>
            <a:r>
              <a:rPr lang="en-IE" dirty="0" smtClean="0"/>
              <a:t>Shiny</a:t>
            </a:r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8121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/>
          <a:lstStyle/>
          <a:p>
            <a:r>
              <a:rPr lang="en-IE" dirty="0" smtClean="0"/>
              <a:t>R packages, fisheries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753" y="1422400"/>
            <a:ext cx="8325716" cy="5118100"/>
          </a:xfrm>
        </p:spPr>
        <p:txBody>
          <a:bodyPr>
            <a:normAutofit fontScale="77500" lnSpcReduction="20000"/>
          </a:bodyPr>
          <a:lstStyle/>
          <a:p>
            <a:r>
              <a:rPr lang="en-IE" dirty="0" smtClean="0"/>
              <a:t>FSA : Fisheries Stock Assessment</a:t>
            </a:r>
          </a:p>
          <a:p>
            <a:endParaRPr lang="en-IE" dirty="0" smtClean="0"/>
          </a:p>
          <a:p>
            <a:r>
              <a:rPr lang="en-IE" dirty="0" smtClean="0"/>
              <a:t>FLR : Fisheries Library in R</a:t>
            </a:r>
          </a:p>
          <a:p>
            <a:endParaRPr lang="en-IE" dirty="0" smtClean="0"/>
          </a:p>
          <a:p>
            <a:r>
              <a:rPr lang="en-IE" dirty="0" err="1"/>
              <a:t>f</a:t>
            </a:r>
            <a:r>
              <a:rPr lang="en-IE" dirty="0" err="1" smtClean="0"/>
              <a:t>ishmethods</a:t>
            </a:r>
            <a:r>
              <a:rPr lang="en-IE" dirty="0" smtClean="0"/>
              <a:t> : Fisheries Methods and Models in R</a:t>
            </a:r>
          </a:p>
          <a:p>
            <a:endParaRPr lang="en-IE" dirty="0" smtClean="0"/>
          </a:p>
          <a:p>
            <a:r>
              <a:rPr lang="en-IE" dirty="0" err="1"/>
              <a:t>f</a:t>
            </a:r>
            <a:r>
              <a:rPr lang="en-IE" dirty="0" err="1" smtClean="0"/>
              <a:t>ishdynr</a:t>
            </a:r>
            <a:r>
              <a:rPr lang="en-IE" dirty="0" smtClean="0"/>
              <a:t> : Fisheries Science Related Population Dynamics models</a:t>
            </a:r>
          </a:p>
          <a:p>
            <a:endParaRPr lang="en-IE" dirty="0" smtClean="0"/>
          </a:p>
          <a:p>
            <a:r>
              <a:rPr lang="en-IE" dirty="0" err="1" smtClean="0"/>
              <a:t>TropFishR</a:t>
            </a:r>
            <a:r>
              <a:rPr lang="en-IE" dirty="0" smtClean="0"/>
              <a:t> : Tropical Fisheries in R …</a:t>
            </a:r>
          </a:p>
          <a:p>
            <a:endParaRPr lang="en-IE" dirty="0"/>
          </a:p>
          <a:p>
            <a:endParaRPr lang="en-IE" dirty="0" smtClean="0"/>
          </a:p>
          <a:p>
            <a:pPr marL="0" indent="0" algn="ctr">
              <a:buNone/>
            </a:pPr>
            <a:r>
              <a:rPr lang="en-IE" sz="3600" dirty="0" smtClean="0"/>
              <a:t>More on R for fisheries analyses website</a:t>
            </a:r>
          </a:p>
          <a:p>
            <a:pPr marL="0" indent="0" algn="ctr">
              <a:buNone/>
            </a:pPr>
            <a:r>
              <a:rPr lang="en-IE" sz="3600" dirty="0">
                <a:hlinkClick r:id="rId2"/>
              </a:rPr>
              <a:t>http://derekogle.com/fishR</a:t>
            </a:r>
            <a:r>
              <a:rPr lang="en-IE" sz="3600" dirty="0" smtClean="0">
                <a:hlinkClick r:id="rId2"/>
              </a:rPr>
              <a:t>/</a:t>
            </a:r>
            <a:endParaRPr lang="en-IE" sz="3600" dirty="0" smtClean="0"/>
          </a:p>
          <a:p>
            <a:pPr marL="0" indent="0" algn="ctr">
              <a:buNone/>
            </a:pPr>
            <a:endParaRPr lang="en-IE" dirty="0" smtClean="0"/>
          </a:p>
          <a:p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6411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Write your own models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8812" y="1600542"/>
            <a:ext cx="8806375" cy="4351338"/>
          </a:xfrm>
        </p:spPr>
        <p:txBody>
          <a:bodyPr>
            <a:normAutofit/>
          </a:bodyPr>
          <a:lstStyle/>
          <a:p>
            <a:r>
              <a:rPr lang="en-IE" dirty="0" smtClean="0"/>
              <a:t>Optimizers (see before)</a:t>
            </a:r>
          </a:p>
          <a:p>
            <a:pPr lvl="1"/>
            <a:r>
              <a:rPr lang="en-IE" dirty="0" err="1" smtClean="0"/>
              <a:t>nls</a:t>
            </a:r>
            <a:r>
              <a:rPr lang="en-IE" dirty="0" smtClean="0"/>
              <a:t>()</a:t>
            </a:r>
          </a:p>
          <a:p>
            <a:pPr lvl="1"/>
            <a:r>
              <a:rPr lang="en-IE" dirty="0" err="1" smtClean="0"/>
              <a:t>nlminb</a:t>
            </a:r>
            <a:r>
              <a:rPr lang="en-IE" dirty="0" smtClean="0"/>
              <a:t>()</a:t>
            </a:r>
          </a:p>
          <a:p>
            <a:pPr lvl="1"/>
            <a:r>
              <a:rPr lang="en-IE" dirty="0" err="1" smtClean="0"/>
              <a:t>optim</a:t>
            </a:r>
            <a:r>
              <a:rPr lang="en-IE" dirty="0" smtClean="0"/>
              <a:t>()</a:t>
            </a:r>
          </a:p>
          <a:p>
            <a:pPr lvl="1"/>
            <a:r>
              <a:rPr lang="en-IE" dirty="0" smtClean="0"/>
              <a:t>package </a:t>
            </a:r>
            <a:r>
              <a:rPr lang="en-IE" dirty="0" err="1" smtClean="0"/>
              <a:t>optmix</a:t>
            </a:r>
            <a:r>
              <a:rPr lang="en-IE" dirty="0"/>
              <a:t> </a:t>
            </a:r>
            <a:r>
              <a:rPr lang="en-IE" dirty="0" smtClean="0"/>
              <a:t>include all previous (see code)</a:t>
            </a:r>
          </a:p>
          <a:p>
            <a:pPr marL="0" indent="0">
              <a:buNone/>
            </a:pPr>
            <a:r>
              <a:rPr lang="en-IE" dirty="0"/>
              <a:t>	</a:t>
            </a:r>
            <a:endParaRPr lang="en-IE" dirty="0" smtClean="0"/>
          </a:p>
          <a:p>
            <a:r>
              <a:rPr lang="en-IE" dirty="0" smtClean="0"/>
              <a:t>Call specialized software using R packages</a:t>
            </a:r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818" name="AutoShape 2" descr="data:image/jpeg;base64,/9j/4AAQSkZJRgABAQAAAQABAAD/2wCEAAkGBxAQEhAQEBIVFRAVFRUWFRAVFRYQEBUWFRcWFxYXFxMYHyosGBolHRcVIjEhJSouLi8xFx81ODMsNygtLisBCgoKDg0OGxAQGy0lICUtLy8rLS0vKy0tLS0tLSstLSstLS0tLS0tLS0tLS0tLS0tLS0tLS0tLS0tLSstLS0tLf/AABEIAHABwgMBEQACEQEDEQH/xAAcAAEAAgMBAQEAAAAAAAAAAAAABAUBAwYCBwj/xABEEAACAQIDAwYLBQcEAgMAAAABAgADEQQSIQUxQQYTUWFxgRQVIjJSU5GSk9HSFiNCcrEHM4KhssHwc6LC4bPDNGOD/8QAGgEBAAMBAQEAAAAAAAAAAAAAAAECAwQFBv/EADIRAQABAwICBwcEAwEAAAAAAAABAgMRBBIhUQUTFBUxUmEyQXGBkaHwIkLB0TPh8SP/2gAMAwEAAhEDEQA/APuMBAQEBAQEBAQEBAQEBAQEBAQEBAQEBAQEBAQEBAQEBAQEBAQEBAQEBAQEBAQEBAQEBAQEBAQEBAQEBAQECr5S7cpYDD1MVWuVQCyjzmYmyqOsmWopmqcQrVVFMZlo5I8paO0qAxFEFbMUem1syOLGxt1EG/XJromicSiiuKozC7lFyAgICAgICAgICAgICAgICAgICAgICAgICAgICAgICAgICAgICAgICAgICAgICAgICAgICAgIHyP9vO0LjCYQHeWrMOzyEv7X9k6tNwmZcupqxiFZ+wvaRp4qvhWPk1aedfz0yP1Vj7stqeMRKmmq47X2+cbtICAgICAgICAgICAgICAgICAgICAgICAgICAgICAgICAgICAgICAgICAgICAgICAgICAgICAgfEv2jUlxGPrVKjMKVIJRUKAWZlUO1r6ADPqekgcdN7U8MPN1NcRVmVHsVDgcXhMUjZqQqrdrZSFJy1Edb6MFZuJB0I42murhiVLVXGKofogGc71WYCAgICAgICAgICAgICAgICAgICAgICAgICAgICAgICAgICAgICAgICAgICAgICAgICAgICAgfE9uU3xFeq6LenncK1woYl2LFcxF7sToNdwmtMzEcHi3pmuuZVtHDZs9BxbOLBTpaqPMOu438nsYytdWYVtzicT732bkhjjXweGqHzubVW/Mnkt/MTOmcw9i1VuoiVxJaEBAQEBAQEBAQEBAQEBAQEBAQEBAQEBAQEBAQEBAQEBAQEBAQEBAQEBAQEBAQEBAQEBAQECHtjFClRq1DuVG03XNtBeTTGZwzu17KJqfIhhqlWzkqq2stzZbDQBVFyF7rd8644RiIfPTTVX+qfk9V8K5ADD71Rem4IbOq65Qw3kbwe7iLYXqcxuhtRu9mrx9zuP2eYkFK1MbiwrKOAFXRgOoOrzktzxmHraarMOvmzpICAgICAgICAgICAgIFLt3a1Sg6KgU5lJOa/AgcD1zg1usnT4xGcqzM5xDVsfbVWtVFN1QAqxutwdLdJ65TR6+dRXNM04REznEr+ekuQEBAQEBAQKbbu1alBkVApzBic1+BA4HrnDrdZOniMRnKszOcQ0bI23Vq1VpuqAEMbqCDp2mZaPXzqK5pmnHAzOcS6CemsQEBAQEBAQEBAQEBAQEBAQEBAQEBAQEBAQECg5VgMmRjZLXYDzm1AygdYLC/CVrvU2qZqnxcuop3xt9zj6tFHJN2U9dmXTcLACwHfMaOk6c8acQ4qrET4S0NTKEK4uhIYEHiNzoeDD/AKM9Gmum5TuplhNOzhUu+Sn3WIFj5NQNYjRSTYsAOGqqQOF2HDXimjZW9DTVcXdzR3EBAr8TtmhTZkZmzLa4FOo4FxcaqpG4iYV6m1ROKpwrNUQ1+P8ADek/wav0ynbLHmg3wz4/w3pP8Gt9MdsseaDfB4/w3pP8Gr9MdsseaDfH5Esrt3DnTM3aaVVR7SukmNZYn90G6E6jWVwGQhlO4g3E6ImJjMJiYnjDZJSj4rG06X7xwt9wPnHsUamUruU0RmqcImcIfj/Dek/wqv0zDttjzQjfH5Enj/Dek/wa30R22x5oRvj8iTx/hvSf4Nb6I7ZY80G+PyJUu28WleojU7kKjAko6akj0gJ5nSV2i7t2zkic1PXJ9bYhfyP+qyOi4xcn4Jnxh0OO2jSo5ecJGa9rI73ta/mg23ie1cu0W4zXOEzMQjfaDDek/wAGt9Ex7ZY80I3x+ZPH+G9J/g1vpjttjzQboPH+G9J/g1vpjttjzQb4/Mnj/Dek/wAGt9MdsseaDfH5k8f4b0n+DW+mO22PNBuhkbewx/E3fSqqPaVkxrLE8N0G6FhRrK4DIQyncQbgzoiYnjC0TlzvKhb1KX5G/VZ5HS0ZilT93yQdl11o1Ud75bMCQrPvAtooM5Oj66LV2ZqnEYTV4r/x/hvSf4Nb6J7PbbHmg3x6/SWfH2H9J/g1vpjttjzQb49fpJ4+w/pP8Kr9MdtseaDdHr9JSMNtKjUNkcZvRIKN7rAGa279u57M5TFUSlzVJAQEBAQEBAQEBAQEBAQEBAQEBAQEDxWqBQSf86JSuqKYyiZw5DbtfP2kgnuBIXuDj2mebqKsua5OVPknMye1tbKwuh3jiD0joM2sXqrNWY8ETTExiXvB1Th3UnWmWDBuhh+LttcEdB7DPX6ym7TEwzt5tVcfB9CpsCARuIv7ZL04nMZeoSQOb2jgKxrVWWmWVipBDINyKDoSOIM8vVaS5dubqVOMTPBo8X1/Un3qf1Tn7vvehmeTHi+v6k+9T+qO77xunkz4uxHqW96n9Ud33TM8mqph3QgVEKX3XKsDbfqpOsyu6Su3GaoTFXHEpGy6hp1Ut5rnKw4EkHK3aCAOw9k6NDXVTXs90k+OV/tHE81TZ7XI0UdLHRR7SJ61yvZTNXIqnEOW5s3LMbudWY7z8h1cJ89cqquTuqTEY8XulhqjjMlN2U7mGVQezMRcdc1p0V2qM4Ru9HvwGv6l/bT+qT2C7y+/+0bp5SeA1/Uv7af1R2C7y/PqbvSWp6LKcroym1xfKbjdwJmVzTVW/a96YqzwS9jLaun5H/4zq6Opxcn4E+MJPKNbtR7Kn/Cb9Ixmmn4on2o+apyG6qFLMxICi1zYFjvI4AzzbdmqucUpmcN/gFf1L+2n9U27Bd5ff/aN3pLVUoupCujKSCRfLra1/NJ6RM7mmrtx+qCKvRg0ySqqpZmNgotfcTxI4AytuxVXO2laZw2+AV/Uv7af1TbsF3l9/wDau70a3ospyujK1rgG2oHEEE9ImV3TV2/ahMTngmbFcpVAHm1LgjhmAuG7bAj2dE7Oj65pq2T4I8J+LbyhW9Wn+Rv6ll+koztP3fJXCmSQqqWY3sBbhqd5E8+3YquTtpWmcNngNf1L+2n9U27Bd5ff/au70k8Ar+pf20/qjsF3kbvSQ4KsNTRe38B/kGidDdj3G70lW7YrhKFWoN4VsvA59QvYc0yt25i5Ee9W5VGyal1yA24+MwqtW/f0zkqHdmsNGsOkf3nv2690Kaa5NdHHxdLNHQQEBAQEBAQEBAQEBAQEBAQEBAQECs2lUucp81Rdu/T9Jx3qomvHJWpy+LOax6bt3sfkBPOrrziXPMNGSZ5RgyRkw9IN4Iup3r0/I9c0t3ZtzmETTnxdNyfxFqYS9wtwDxAvpfsvPVsXorjMN7XCnC6E6GpA4DbG36j12A/cKSoQErmsbFiRv1BsN08jU6qZqmmJcVd2rf4cGyljcO3EA9DXBnPFdyfDLaK7cvfhGH9JfbJzc9U5t+n1PCMP6S+2M3PU3W+cfUXEUAQQy34a6/5aVqmvHFMVUR4YSMNiqbVKIVgTziaX13zTTTHXU4TNdM4XfKNgKSkmy84lzw/y9p6Ws/xSmuebncRjKRVhnG48dZ5Fuad0Z5wiuunE8Xapawtu4dFp9BDR6khA57lFWVKtPMQLo2/8wnm9IY/T81JqiKuLTsXEI1dMrA+Q+7+GZ6CYm5PwRuiaowl8pKqq1EsQBZ9/8E26Qn9NJVMRVGVds7EI2Iw4VgTmfQf6VSc2imOtRNUTVGPzhLrZ7LVQcpKqq9EsQBlff2pPO6Q8KVKpiKoyh7LxCNXohWBOZjYf6bzDQzHW/JE1RMxj88XVz2Gih5SVVV6JYgDLVGvbSnn9IezHxUqmIqjP54IWzMSjV6IVgTmbQfkacuimOthE1RMxiUrlFWValPMQLo1r/mWdHSE+yTMRVx5NGx8QjV6YVgTZ93YJloZjrPkndEzGHUT11yAMD5pyvu+Iq01P3YYGw3Zyq3Pt/neePqq4puzhwajdNU0+5a/s5o5DiBwsh7/LnToat2V9LGMu2ne7CAgICAgICAgICAgICAgICAgICB4qPlBJ4StVW2MigxtQ2I4nU9+ij+o9wnk3apxPOf8AkfbKk8VdXonMdDYabugW/tOauJzwUmGs0pnxRhjmoTg5qDCTgHKNpx4dNtbHt1HfN7FyaKuCY4OhweJBFr6fpf8AtPWt3oqaQnToS+cYvBFKlRDvDH2E3U94tPldXFVu7NMsKaEnBbRr0V5um4CXJAyqfONzrbpJmlrpK7bpimMLxTMcIykePcX6we4vymne13lBio8e4v1g9xflHe13lBipFx+OrVwq1XuAcwAULrYjh2mY3ukLl2nbVEImiZ8XnZVK1egf/sWToK86ilGzGHb7VwfPUqlPcSND0MNVPttPo7tHWUTTzaVU7ow+fPhiCysLMDYqd4/6nyl2K7VW2plFESnYfaWJpqFWqwUaAEK1h0XIvadFPSV+mMZW21e6W3xzi/Wn3U+mW71v+idtXM8c4v1p91PpjvW/6G2rmiY2tVrENVfMQCBoBa/YOqY3tZcvY3+5WbczxlP5K07Ygf6b/qs7eiqs3J+BFG2pP5aJfmO1/wDjOjpacUU/FNdO6YVHJ+nbFYc9b/8AjecfRlUzf+SNmKo/PdLvZ9E2cty0S7UOyp/wnkdL1Yopn1ZV07qohXcm6dsTS/j/AKGnJ0XXuv8Ayn+ERRiYn897up9E2cvy0S5of/p/655PS04t0/H+GddOZj85Kzk7StiaJ62/oacXRtWb+PRWKNtUJ/LNLvR/K/6rOrpacRSmundUpMKz0mD02ysARewOh36Hunl2dVXaq3UnV48E7xzi/Wn3U+mdHel/0Ttr5njnF+uPup9Md6X/AENtXNhtr4si3PHuVAf6YnpS/MY4G2rmrTS4nid51JJ/Ukzj6yqurnMqTbiPF2XJfZxo0yWFnc3IO8AaKD17z3z6bRWJtW8VeM+K9unC6nW0ICAgICAgICAgICAgICAgICAgasRiEpjM7BV6SbSldym3GapwTOFNiNuq+lOmzjps1j2Ab++08+5rqa+FFMz8p/hn1nJrXGVjrzVUDoWiqf1EysXrs/tq+VMfzMm6XobRK+f4UvW1JMv8lk9omPa3x8o/o3fFuo45X0WvTY+jUQK36iXpvU18Irj5x/xMVZ97ZUoD8dEW9Kkb/wC3Q+y8tVaj99Hzp4/b/qfi0jZ1N/3T36VO8do3j2TLs1Ff+OoxE+DTU2e67x3jWZ1aaunjhGGylpqN39+I6hxEtTwSssLiOB+XcZ227nulMM43ZtKtbnFuRuYEqw7GE0uWaLkYrjJMZQ/s5h+h/fb5zn7u03khG1j7N4fof32+cd3abyQbT7N4fof32+cd3abyQbWfs3h+h/fb5x3dpvJBte6GwKCMrgNdSCLuxFx1GXt6KxbqiqmnEmyFpOpZExmzqVb94gJG5tzjsYazO5ZouRiuMomIlD+zmH6H+I3znN3dpvJCNrH2cw3Q/vt85Hd2m8kG0+zmG6H99vnJ7u03kg2n2cw3Q/xG+cd3abyQbW/BbHo0WzoGzWI1YsLG19D2TW1pbVqc0RginHFt2hs2nXy84D5N7WJXfv3dktesW7sYrjKZjLRhdh0KbrUUNmW9rsxGoIOh6iZS1o7NqrdRTiUbeOVlOlZD2hsylXymoDdb2sxXfa+7sExvWLd6IiuMqzTmctWE2JRpOtRA2YXtdiw1BB0PbKWtJatVbqIxJt45WU6VkLaGzadfLzgPk3tZiu+193YJjesW70YrjKJjLVhNiUKTrUQNmF7XZmGotuMpa0dm1VuopxKNsNmP2XSrlTUBuoIFmK6G193ZLXtPbvY3xlM0xKL9nMN0P77fOY93abyQjaz9nMN0P77fOO7tN5INp9nMP0P77fOO7tN5INrH2cw/Q/vt847u03kNqThNkUKRzKgzDczEuw7Cd3dNremtW/YpiCKYT5usQEBAQEBAQEBAQEBAQEBAQEBAQND4RGbMy5jwzeUB2A7pnNqmZzMZRiG4ADdLxEQlmSECPicDSqeeit1kC/tmVdm3X7URKJiJQDsyrS1w1QgeqqeUh6gfwzlnTXLfGzV8p4wptmPZePDabMExKc1V4MTYH8lUSvXUVTtvU7auf9Sbo/cmhaqeaRUXobR+5hoe/wBs6Ii5T7M7o9fH6/2vxeRXpMcrjIx/C4yE9h3N3GR1lqeFXCfXgZht8F6D/n95bqUtiKw6xNKYqgbhNAgIEatigDkTyn9Ebh1seAmVV2M7aeM/nijLbSUgeUbnidw7h0S9MTHilzuOpYkYjEVl5xkp01NOlmq5XfI2iorZTra9wZYVpp41aQo1PCC6PmDjnKgcNT1VqlMhhZ81rXC+TcaQLDDLUp1RXreECmuFpuympUqKKtyGXKDlZrW0t3QNnKJ8UalM0FqZKKiqwUlRUJYfd2/H5Kv5I4ssCDVXE5K+UYrwomtqCwoZM33YUMbXyWy5db3vAkLUenUp1Ka4w4cGqrK4qOxLU6eQhDdit1YXbcSbaGBW4KjjqbU3qc+yp4NnUNWdm+6+8styGGbebE36IG0Usd4PilqCvzpVa1Jkd7h20emCh0A0svXAlg1KGLrM5r+DplK3OIqIQKV2sc2U+VfzgdYG/lIa5ek1IVyMt8iZ1Uksv40PkuB6YK2vugaMRh8Qpxgp+EFnqJTpE1KjKqOqmo6ljZbHN5XA6QK6t4dmpC2IBpoE050h2SsRmLqQpJpgeU1wYEzFVsQ1AUwuJFRcQSzZa4vTNR7WdLFltl0B3WgWGOWpkwdxXNGx50U+dFbNk8jNrnte+83va8Ct2Zs/HVaqmrUqoipRJu9Vcwu+ZbKQC5GUMd4geMRhcUtPyDicxOOB+8rM1gXGHtc6aZcp46QNFaltC7XNfyUNJbF/K5upStV0/EwZ9ehTAkK2Ifwg01xavUZadOmxrBadPN5dTnHNlcgG1t2kCXg8LXc4PnefVlNWnWtUqqrCmrc25ysAc3km/EmBAppjMgzDE8/zdDmSDUyBrnnOd1t25+G6BL2YuMWvSD881J6tZyzFyEA5xQjX/Cfu2XhvgddAQEBAQEBAQEBAQEBAQEBAQEBAQEBAQEBAQNdegtQFXUMDwIvKV26a4xVGUTGVZ4DWoa4dsyepc6fwtwnH1F2zxtTmPLP8SptmPB7pbUpP93VXm3406g0PYToZanV26v0XI2zyn8xKYqieEpHgIGtNmTqBunutceya9REcaJmPh4fRbB9+voP7aZ/vJ/8AWOU/b+ziz4RV40T3Op/W0dZc8n3hGZ5BrVjupAdbP8gZO+77qfuZlg4eq/nvZfRpgr3Fzr7LSvV3Kvan6f2nEy9FqVBQAALnRRqzHqHEy0zbtRj7HCEimSQCRY9G+01icxxS9SQgICAgICAgICAgICAgICAgICAgICAgICAgICAgICAgICAgICAgICAgICAgICAgICBpxOGSoMrqGHQRKXLdNcYqjKJiJV/iqpT/APj1So9W/wB4n89ROTstdv8AxVY9J4wrtmPCWfDcSmlShmHpUmB/2nWOuv0cK6M+sf0bqo8YZG2k/FTrA9dMn9JbttPvpqj5Sb4DtpT5tKsx/wBMj+Zkdtp91NU/KTfyhg1sVV0RBRX03s79yD+8jfqbvsxtjnPGfoZqn0SMFs9aZLEl6h31G1bsHQOoTe1p6aJz4zzlMU4TZusQEBAQEBAQEBAQEBAQEBAQEBAQEBAQEBAQEBAQEBAQEBAQEBAQEBAQED//2Q=="/>
          <p:cNvSpPr>
            <a:spLocks noChangeAspect="1" noChangeArrowheads="1"/>
          </p:cNvSpPr>
          <p:nvPr/>
        </p:nvSpPr>
        <p:spPr bwMode="auto">
          <a:xfrm>
            <a:off x="155575" y="-776288"/>
            <a:ext cx="6477000" cy="161925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4820" name="Picture 4" descr="http://www.soest.hawaii.edu/Illust/admb_dev/image/admb_banner_deep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56779" y="5105400"/>
            <a:ext cx="3840875" cy="960219"/>
          </a:xfrm>
          <a:prstGeom prst="rect">
            <a:avLst/>
          </a:prstGeom>
          <a:noFill/>
        </p:spPr>
      </p:pic>
      <p:pic>
        <p:nvPicPr>
          <p:cNvPr id="34822" name="Picture 6" descr="http://www.openbugs.net/Manuals/tutorial0.bmp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838623" y="4770033"/>
            <a:ext cx="955378" cy="152860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64194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15" name="Picture 19" descr="http://www.softbillsforsale.com/images/Softbills/common-mynah-nestling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416550" y="3771635"/>
            <a:ext cx="992342" cy="99914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98" name="Text Box 2"/>
          <p:cNvSpPr txBox="1">
            <a:spLocks noChangeArrowheads="1"/>
          </p:cNvSpPr>
          <p:nvPr/>
        </p:nvSpPr>
        <p:spPr bwMode="auto">
          <a:xfrm>
            <a:off x="689317" y="1097281"/>
            <a:ext cx="7751297" cy="5586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IE" altLang="en-US" sz="2400" dirty="0"/>
              <a:t>Books</a:t>
            </a:r>
            <a:r>
              <a:rPr lang="en-IE" altLang="en-US" dirty="0"/>
              <a:t> </a:t>
            </a:r>
          </a:p>
          <a:p>
            <a:pPr>
              <a:spcBef>
                <a:spcPct val="50000"/>
              </a:spcBef>
            </a:pPr>
            <a:endParaRPr lang="en-IE" altLang="en-US" sz="800" dirty="0"/>
          </a:p>
          <a:p>
            <a:pPr>
              <a:spcBef>
                <a:spcPct val="50000"/>
              </a:spcBef>
            </a:pPr>
            <a:r>
              <a:rPr lang="en-IE" altLang="en-US" sz="2400" dirty="0"/>
              <a:t>Forums</a:t>
            </a:r>
          </a:p>
          <a:p>
            <a:pPr lvl="1">
              <a:spcBef>
                <a:spcPct val="50000"/>
              </a:spcBef>
            </a:pPr>
            <a:r>
              <a:rPr lang="en-IE" altLang="en-US" dirty="0">
                <a:hlinkClick r:id="rId4"/>
              </a:rPr>
              <a:t>http://stats.stackexchange.com/questions/tagged/r</a:t>
            </a:r>
            <a:endParaRPr lang="en-IE" altLang="en-US" dirty="0"/>
          </a:p>
          <a:p>
            <a:pPr lvl="1">
              <a:spcBef>
                <a:spcPct val="50000"/>
              </a:spcBef>
            </a:pPr>
            <a:r>
              <a:rPr lang="en-IE" altLang="en-US" dirty="0">
                <a:hlinkClick r:id="rId5"/>
              </a:rPr>
              <a:t>http://r.789695.n4.nabble.com/</a:t>
            </a:r>
            <a:endParaRPr lang="en-IE" altLang="en-US" dirty="0"/>
          </a:p>
          <a:p>
            <a:pPr>
              <a:spcBef>
                <a:spcPct val="50000"/>
              </a:spcBef>
            </a:pPr>
            <a:endParaRPr lang="en-IE" altLang="en-US" sz="800" dirty="0"/>
          </a:p>
          <a:p>
            <a:pPr>
              <a:spcBef>
                <a:spcPct val="50000"/>
              </a:spcBef>
            </a:pPr>
            <a:r>
              <a:rPr lang="en-IE" altLang="en-US" sz="2400" dirty="0"/>
              <a:t>Mailing list</a:t>
            </a:r>
          </a:p>
          <a:p>
            <a:pPr lvl="1">
              <a:spcBef>
                <a:spcPct val="50000"/>
              </a:spcBef>
            </a:pPr>
            <a:r>
              <a:rPr lang="en-IE" altLang="en-US" dirty="0"/>
              <a:t>R help mailing list, </a:t>
            </a:r>
            <a:r>
              <a:rPr lang="en-IE" altLang="en-US" dirty="0">
                <a:hlinkClick r:id="rId6"/>
              </a:rPr>
              <a:t>https://stat.ethz.ch/mailman/listinfo/r-help</a:t>
            </a:r>
            <a:endParaRPr lang="en-IE" altLang="en-US" dirty="0"/>
          </a:p>
          <a:p>
            <a:pPr lvl="1">
              <a:spcBef>
                <a:spcPct val="50000"/>
              </a:spcBef>
            </a:pPr>
            <a:r>
              <a:rPr lang="en-IE" altLang="en-US" dirty="0" err="1" smtClean="0"/>
              <a:t>BIGFish</a:t>
            </a:r>
            <a:r>
              <a:rPr lang="en-IE" altLang="en-US" dirty="0" smtClean="0"/>
              <a:t> </a:t>
            </a:r>
            <a:r>
              <a:rPr lang="en-IE" altLang="en-US" dirty="0"/>
              <a:t>mailing list, </a:t>
            </a:r>
            <a:r>
              <a:rPr lang="en-IE" altLang="en-US" dirty="0">
                <a:hlinkClick r:id="rId7"/>
              </a:rPr>
              <a:t>bigfish_mailing_list@googlegroups.com</a:t>
            </a:r>
            <a:endParaRPr lang="en-IE" altLang="en-US" dirty="0"/>
          </a:p>
          <a:p>
            <a:pPr>
              <a:spcBef>
                <a:spcPct val="50000"/>
              </a:spcBef>
            </a:pPr>
            <a:endParaRPr lang="en-IE" altLang="en-US" sz="800" dirty="0"/>
          </a:p>
          <a:p>
            <a:pPr>
              <a:spcBef>
                <a:spcPct val="50000"/>
              </a:spcBef>
            </a:pPr>
            <a:r>
              <a:rPr lang="en-IE" altLang="en-US" sz="2400" dirty="0"/>
              <a:t>Google</a:t>
            </a:r>
          </a:p>
          <a:p>
            <a:pPr lvl="1">
              <a:spcBef>
                <a:spcPct val="50000"/>
              </a:spcBef>
            </a:pPr>
            <a:r>
              <a:rPr lang="en-IE" altLang="en-US" dirty="0"/>
              <a:t>loads of documents</a:t>
            </a:r>
          </a:p>
          <a:p>
            <a:pPr lvl="1">
              <a:spcBef>
                <a:spcPct val="50000"/>
              </a:spcBef>
            </a:pPr>
            <a:r>
              <a:rPr lang="en-IE" altLang="en-US" dirty="0"/>
              <a:t>choose you keywords wisely</a:t>
            </a:r>
          </a:p>
          <a:p>
            <a:pPr lvl="1">
              <a:spcBef>
                <a:spcPct val="50000"/>
              </a:spcBef>
            </a:pPr>
            <a:r>
              <a:rPr lang="en-IE" altLang="en-US" dirty="0"/>
              <a:t>you’ll probably end up on one </a:t>
            </a:r>
            <a:r>
              <a:rPr lang="en-IE" altLang="en-US" dirty="0" smtClean="0"/>
              <a:t> of the </a:t>
            </a:r>
            <a:r>
              <a:rPr lang="en-IE" altLang="en-US" dirty="0"/>
              <a:t>forums mentioned</a:t>
            </a:r>
            <a:endParaRPr lang="en-US" altLang="en-US" dirty="0"/>
          </a:p>
        </p:txBody>
      </p:sp>
      <p:sp>
        <p:nvSpPr>
          <p:cNvPr id="4099" name="Text Box 3"/>
          <p:cNvSpPr txBox="1">
            <a:spLocks noChangeArrowheads="1"/>
          </p:cNvSpPr>
          <p:nvPr/>
        </p:nvSpPr>
        <p:spPr bwMode="auto">
          <a:xfrm>
            <a:off x="0" y="0"/>
            <a:ext cx="9144000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IE" altLang="en-US" sz="4400" dirty="0"/>
              <a:t>More help</a:t>
            </a:r>
            <a:endParaRPr lang="en-US" altLang="en-US" sz="4400" dirty="0"/>
          </a:p>
        </p:txBody>
      </p:sp>
      <p:pic>
        <p:nvPicPr>
          <p:cNvPr id="4101" name="Picture 5" descr="http://ecx.images-amazon.com/images/I/51ZWUV2DEyL._SX258_BO1,204,203,200_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2375" y="990461"/>
            <a:ext cx="710177" cy="931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3" name="Picture 7" descr="http://ecx.images-amazon.com/images/I/41NNNTouQbL._SY344_BO1,204,203,200_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4944" y="990461"/>
            <a:ext cx="663904" cy="886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5" name="Picture 9" descr="http://ecx.images-amazon.com/images/I/41gnTyMcP0L._SX393_BO1,204,203,200_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6080" y="990461"/>
            <a:ext cx="702067" cy="886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7" name="Picture 11" descr="http://press.princeton.edu/images/k8709.gif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3851" y="990461"/>
            <a:ext cx="653948" cy="924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9" name="Picture 13" descr="http://vignette4.wikia.nocookie.net/sml/images/4/4d/Banned.png/revision/latest?cb=20150720123941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4439" y="3624564"/>
            <a:ext cx="1304028" cy="1304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Studio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Résultat de recherche d'images pour &quot;advanced r book&quot;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1326" y="990461"/>
            <a:ext cx="670091" cy="928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7208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More exercises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8812" y="1600542"/>
            <a:ext cx="8806375" cy="4351338"/>
          </a:xfrm>
        </p:spPr>
        <p:txBody>
          <a:bodyPr>
            <a:normAutofit/>
          </a:bodyPr>
          <a:lstStyle/>
          <a:p>
            <a:r>
              <a:rPr lang="en-IE" dirty="0" smtClean="0"/>
              <a:t>loops</a:t>
            </a:r>
          </a:p>
          <a:p>
            <a:pPr lvl="1"/>
            <a:r>
              <a:rPr lang="en-IE" dirty="0" smtClean="0"/>
              <a:t>plot length/weight </a:t>
            </a:r>
          </a:p>
          <a:p>
            <a:pPr lvl="2"/>
            <a:r>
              <a:rPr lang="en-IE" dirty="0" smtClean="0"/>
              <a:t>by river for every year, all rivers for one year on same panel </a:t>
            </a:r>
          </a:p>
          <a:p>
            <a:pPr lvl="2"/>
            <a:r>
              <a:rPr lang="en-IE" dirty="0" smtClean="0"/>
              <a:t>save into a pdf</a:t>
            </a:r>
          </a:p>
          <a:p>
            <a:pPr lvl="2"/>
            <a:endParaRPr lang="en-IE" dirty="0"/>
          </a:p>
          <a:p>
            <a:pPr lvl="2"/>
            <a:endParaRPr lang="en-IE" dirty="0" smtClean="0"/>
          </a:p>
          <a:p>
            <a:r>
              <a:rPr lang="en-IE" dirty="0" smtClean="0"/>
              <a:t>Loop saving 20 matrices in different files</a:t>
            </a:r>
          </a:p>
          <a:p>
            <a:pPr lvl="1"/>
            <a:r>
              <a:rPr lang="en-IE" dirty="0" smtClean="0"/>
              <a:t>10 rows 10 columns, </a:t>
            </a:r>
            <a:r>
              <a:rPr lang="en-IE" dirty="0" err="1" smtClean="0"/>
              <a:t>rnorm</a:t>
            </a:r>
            <a:r>
              <a:rPr lang="en-IE" dirty="0" smtClean="0"/>
              <a:t>(n=)</a:t>
            </a:r>
          </a:p>
          <a:p>
            <a:pPr lvl="1"/>
            <a:endParaRPr lang="en-IE" dirty="0" smtClean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818" name="AutoShape 2" descr="data:image/jpeg;base64,/9j/4AAQSkZJRgABAQAAAQABAAD/2wCEAAkGBxAQEhAQEBIVFRAVFRUWFRAVFRYQEBUWFRcWFxYXFxMYHyosGBolHRcVIjEhJSouLi8xFx81ODMsNygtLisBCgoKDg0OGxAQGy0lICUtLy8rLS0vKy0tLS0tLSstLSstLS0tLS0tLS0tLS0tLS0tLS0tLS0tLS0tLSstLS0tLf/AABEIAHABwgMBEQACEQEDEQH/xAAcAAEAAgMBAQEAAAAAAAAAAAAABAUBAwYCBwj/xABEEAACAQIDAwYLBQcEAgMAAAABAgADEQQSIQUxQQYTUWFxgRQVIjJSU5GSk9HSFiNCcrEHM4KhssHwc6LC4bPDNGOD/8QAGgEBAAMBAQEAAAAAAAAAAAAAAAECAwQFBv/EADIRAQABAwICBwcEAwEAAAAAAAABAgMRBBIhUQUTFBUxUmEyQXGBkaHwIkLB0TPh8SP/2gAMAwEAAhEDEQA/APuMBAQEBAQEBAQEBAQEBAQEBAQEBAQEBAQEBAQEBAQEBAQEBAQEBAQEBAQEBAQEBAQEBAQEBAQEBAQEBAQECr5S7cpYDD1MVWuVQCyjzmYmyqOsmWopmqcQrVVFMZlo5I8paO0qAxFEFbMUem1syOLGxt1EG/XJromicSiiuKozC7lFyAgICAgICAgICAgICAgICAgICAgICAgICAgICAgICAgICAgICAgICAgICAgICAgICAgICAgIHyP9vO0LjCYQHeWrMOzyEv7X9k6tNwmZcupqxiFZ+wvaRp4qvhWPk1aedfz0yP1Vj7stqeMRKmmq47X2+cbtICAgICAgICAgICAgICAgICAgICAgICAgICAgICAgICAgICAgICAgICAgICAgICAgICAgICAgfEv2jUlxGPrVKjMKVIJRUKAWZlUO1r6ADPqekgcdN7U8MPN1NcRVmVHsVDgcXhMUjZqQqrdrZSFJy1Edb6MFZuJB0I42murhiVLVXGKofogGc71WYCAgICAgICAgICAgICAgICAgICAgICAgICAgICAgICAgICAgICAgICAgICAgICAgICAgICAgfE9uU3xFeq6LenncK1woYl2LFcxF7sToNdwmtMzEcHi3pmuuZVtHDZs9BxbOLBTpaqPMOu438nsYytdWYVtzicT732bkhjjXweGqHzubVW/Mnkt/MTOmcw9i1VuoiVxJaEBAQEBAQEBAQEBAQEBAQEBAQEBAQEBAQEBAQEBAQEBAQEBAQEBAQEBAQEBAQEBAQEBAQECHtjFClRq1DuVG03XNtBeTTGZwzu17KJqfIhhqlWzkqq2stzZbDQBVFyF7rd8644RiIfPTTVX+qfk9V8K5ADD71Rem4IbOq65Qw3kbwe7iLYXqcxuhtRu9mrx9zuP2eYkFK1MbiwrKOAFXRgOoOrzktzxmHraarMOvmzpICAgICAgICAgICAgIFLt3a1Sg6KgU5lJOa/AgcD1zg1usnT4xGcqzM5xDVsfbVWtVFN1QAqxutwdLdJ65TR6+dRXNM04REznEr+ekuQEBAQEBAQKbbu1alBkVApzBic1+BA4HrnDrdZOniMRnKszOcQ0bI23Vq1VpuqAEMbqCDp2mZaPXzqK5pmnHAzOcS6CemsQEBAQEBAQEBAQEBAQEBAQEBAQEBAQEBAQECg5VgMmRjZLXYDzm1AygdYLC/CVrvU2qZqnxcuop3xt9zj6tFHJN2U9dmXTcLACwHfMaOk6c8acQ4qrET4S0NTKEK4uhIYEHiNzoeDD/AKM9Gmum5TuplhNOzhUu+Sn3WIFj5NQNYjRSTYsAOGqqQOF2HDXimjZW9DTVcXdzR3EBAr8TtmhTZkZmzLa4FOo4FxcaqpG4iYV6m1ROKpwrNUQ1+P8ADek/wav0ynbLHmg3wz4/w3pP8Gt9MdsseaDfB4/w3pP8Gr9MdsseaDfH5Esrt3DnTM3aaVVR7SukmNZYn90G6E6jWVwGQhlO4g3E6ImJjMJiYnjDZJSj4rG06X7xwt9wPnHsUamUruU0RmqcImcIfj/Dek/wqv0zDttjzQjfH5Enj/Dek/wa30R22x5oRvj8iTx/hvSf4Nb6I7ZY80G+PyJUu28WleojU7kKjAko6akj0gJ5nSV2i7t2zkic1PXJ9bYhfyP+qyOi4xcn4Jnxh0OO2jSo5ecJGa9rI73ta/mg23ie1cu0W4zXOEzMQjfaDDek/wAGt9Ex7ZY80I3x+ZPH+G9J/g1vpjttjzQboPH+G9J/g1vpjttjzQb4/Mnj/Dek/wAGt9MdsseaDfH5k8f4b0n+DW+mO22PNBuhkbewx/E3fSqqPaVkxrLE8N0G6FhRrK4DIQyncQbgzoiYnjC0TlzvKhb1KX5G/VZ5HS0ZilT93yQdl11o1Ud75bMCQrPvAtooM5Oj66LV2ZqnEYTV4r/x/hvSf4Nb6J7PbbHmg3x6/SWfH2H9J/g1vpjttjzQb49fpJ4+w/pP8Kr9MdtseaDdHr9JSMNtKjUNkcZvRIKN7rAGa279u57M5TFUSlzVJAQEBAQEBAQEBAQEBAQEBAQEBAQEDxWqBQSf86JSuqKYyiZw5DbtfP2kgnuBIXuDj2mebqKsua5OVPknMye1tbKwuh3jiD0joM2sXqrNWY8ETTExiXvB1Th3UnWmWDBuhh+LttcEdB7DPX6ym7TEwzt5tVcfB9CpsCARuIv7ZL04nMZeoSQOb2jgKxrVWWmWVipBDINyKDoSOIM8vVaS5dubqVOMTPBo8X1/Un3qf1Tn7vvehmeTHi+v6k+9T+qO77xunkz4uxHqW96n9Ud33TM8mqph3QgVEKX3XKsDbfqpOsyu6Su3GaoTFXHEpGy6hp1Ut5rnKw4EkHK3aCAOw9k6NDXVTXs90k+OV/tHE81TZ7XI0UdLHRR7SJ61yvZTNXIqnEOW5s3LMbudWY7z8h1cJ89cqquTuqTEY8XulhqjjMlN2U7mGVQezMRcdc1p0V2qM4Ru9HvwGv6l/bT+qT2C7y+/+0bp5SeA1/Uv7af1R2C7y/PqbvSWp6LKcroym1xfKbjdwJmVzTVW/a96YqzwS9jLaun5H/4zq6Opxcn4E+MJPKNbtR7Kn/Cb9Ixmmn4on2o+apyG6qFLMxICi1zYFjvI4AzzbdmqucUpmcN/gFf1L+2n9U27Bd5ff/aN3pLVUoupCujKSCRfLra1/NJ6RM7mmrtx+qCKvRg0ySqqpZmNgotfcTxI4AytuxVXO2laZw2+AV/Uv7af1TbsF3l9/wDau70a3ospyujK1rgG2oHEEE9ImV3TV2/ahMTngmbFcpVAHm1LgjhmAuG7bAj2dE7Oj65pq2T4I8J+LbyhW9Wn+Rv6ll+koztP3fJXCmSQqqWY3sBbhqd5E8+3YquTtpWmcNngNf1L+2n9U27Bd5ff/au70k8Ar+pf20/qjsF3kbvSQ4KsNTRe38B/kGidDdj3G70lW7YrhKFWoN4VsvA59QvYc0yt25i5Ee9W5VGyal1yA24+MwqtW/f0zkqHdmsNGsOkf3nv2690Kaa5NdHHxdLNHQQEBAQEBAQEBAQEBAQEBAQEBAQECs2lUucp81Rdu/T9Jx3qomvHJWpy+LOax6bt3sfkBPOrrziXPMNGSZ5RgyRkw9IN4Iup3r0/I9c0t3ZtzmETTnxdNyfxFqYS9wtwDxAvpfsvPVsXorjMN7XCnC6E6GpA4DbG36j12A/cKSoQErmsbFiRv1BsN08jU6qZqmmJcVd2rf4cGyljcO3EA9DXBnPFdyfDLaK7cvfhGH9JfbJzc9U5t+n1PCMP6S+2M3PU3W+cfUXEUAQQy34a6/5aVqmvHFMVUR4YSMNiqbVKIVgTziaX13zTTTHXU4TNdM4XfKNgKSkmy84lzw/y9p6Ws/xSmuebncRjKRVhnG48dZ5Fuad0Z5wiuunE8Xapawtu4dFp9BDR6khA57lFWVKtPMQLo2/8wnm9IY/T81JqiKuLTsXEI1dMrA+Q+7+GZ6CYm5PwRuiaowl8pKqq1EsQBZ9/8E26Qn9NJVMRVGVds7EI2Iw4VgTmfQf6VSc2imOtRNUTVGPzhLrZ7LVQcpKqq9EsQBlff2pPO6Q8KVKpiKoyh7LxCNXohWBOZjYf6bzDQzHW/JE1RMxj88XVz2Gih5SVVV6JYgDLVGvbSnn9IezHxUqmIqjP54IWzMSjV6IVgTmbQfkacuimOthE1RMxiUrlFWValPMQLo1r/mWdHSE+yTMRVx5NGx8QjV6YVgTZ93YJloZjrPkndEzGHUT11yAMD5pyvu+Iq01P3YYGw3Zyq3Pt/neePqq4puzhwajdNU0+5a/s5o5DiBwsh7/LnToat2V9LGMu2ne7CAgICAgICAgICAgICAgICAgICB4qPlBJ4StVW2MigxtQ2I4nU9+ij+o9wnk3apxPOf8AkfbKk8VdXonMdDYabugW/tOauJzwUmGs0pnxRhjmoTg5qDCTgHKNpx4dNtbHt1HfN7FyaKuCY4OhweJBFr6fpf8AtPWt3oqaQnToS+cYvBFKlRDvDH2E3U94tPldXFVu7NMsKaEnBbRr0V5um4CXJAyqfONzrbpJmlrpK7bpimMLxTMcIykePcX6we4vymne13lBio8e4v1g9xflHe13lBipFx+OrVwq1XuAcwAULrYjh2mY3ukLl2nbVEImiZ8XnZVK1egf/sWToK86ilGzGHb7VwfPUqlPcSND0MNVPttPo7tHWUTTzaVU7ow+fPhiCysLMDYqd4/6nyl2K7VW2plFESnYfaWJpqFWqwUaAEK1h0XIvadFPSV+mMZW21e6W3xzi/Wn3U+mW71v+idtXM8c4v1p91PpjvW/6G2rmiY2tVrENVfMQCBoBa/YOqY3tZcvY3+5WbczxlP5K07Ygf6b/qs7eiqs3J+BFG2pP5aJfmO1/wDjOjpacUU/FNdO6YVHJ+nbFYc9b/8AjecfRlUzf+SNmKo/PdLvZ9E2cty0S7UOyp/wnkdL1Yopn1ZV07qohXcm6dsTS/j/AKGnJ0XXuv8Ayn+ERRiYn897up9E2cvy0S5of/p/655PS04t0/H+GddOZj85Kzk7StiaJ62/oacXRtWb+PRWKNtUJ/LNLvR/K/6rOrpacRSmundUpMKz0mD02ysARewOh36Hunl2dVXaq3UnV48E7xzi/Wn3U+mdHel/0Ttr5njnF+uPup9Md6X/AENtXNhtr4si3PHuVAf6YnpS/MY4G2rmrTS4nid51JJ/Ukzj6yqurnMqTbiPF2XJfZxo0yWFnc3IO8AaKD17z3z6bRWJtW8VeM+K9unC6nW0ICAgICAgICAgICAgICAgICAgasRiEpjM7BV6SbSldym3GapwTOFNiNuq+lOmzjps1j2Ab++08+5rqa+FFMz8p/hn1nJrXGVjrzVUDoWiqf1EysXrs/tq+VMfzMm6XobRK+f4UvW1JMv8lk9omPa3x8o/o3fFuo45X0WvTY+jUQK36iXpvU18Irj5x/xMVZ97ZUoD8dEW9Kkb/wC3Q+y8tVaj99Hzp4/b/qfi0jZ1N/3T36VO8do3j2TLs1Ff+OoxE+DTU2e67x3jWZ1aaunjhGGylpqN39+I6hxEtTwSssLiOB+XcZ227nulMM43ZtKtbnFuRuYEqw7GE0uWaLkYrjJMZQ/s5h+h/fb5zn7u03khG1j7N4fof32+cd3abyQbT7N4fof32+cd3abyQbWfs3h+h/fb5x3dpvJBte6GwKCMrgNdSCLuxFx1GXt6KxbqiqmnEmyFpOpZExmzqVb94gJG5tzjsYazO5ZouRiuMomIlD+zmH6H+I3znN3dpvJCNrH2cw3Q/vt85Hd2m8kG0+zmG6H99vnJ7u03kg2n2cw3Q/xG+cd3abyQbW/BbHo0WzoGzWI1YsLG19D2TW1pbVqc0RginHFt2hs2nXy84D5N7WJXfv3dktesW7sYrjKZjLRhdh0KbrUUNmW9rsxGoIOh6iZS1o7NqrdRTiUbeOVlOlZD2hsylXymoDdb2sxXfa+7sExvWLd6IiuMqzTmctWE2JRpOtRA2YXtdiw1BB0PbKWtJatVbqIxJt45WU6VkLaGzadfLzgPk3tZiu+193YJjesW70YrjKJjLVhNiUKTrUQNmF7XZmGotuMpa0dm1VuopxKNsNmP2XSrlTUBuoIFmK6G193ZLXtPbvY3xlM0xKL9nMN0P77fOY93abyQjaz9nMN0P77fOO7tN5INp9nMP0P77fOO7tN5INrH2cw/Q/vt847u03kNqThNkUKRzKgzDczEuw7Cd3dNremtW/YpiCKYT5usQEBAQEBAQEBAQEBAQEBAQEBAQND4RGbMy5jwzeUB2A7pnNqmZzMZRiG4ADdLxEQlmSECPicDSqeeit1kC/tmVdm3X7URKJiJQDsyrS1w1QgeqqeUh6gfwzlnTXLfGzV8p4wptmPZePDabMExKc1V4MTYH8lUSvXUVTtvU7auf9Sbo/cmhaqeaRUXobR+5hoe/wBs6Ii5T7M7o9fH6/2vxeRXpMcrjIx/C4yE9h3N3GR1lqeFXCfXgZht8F6D/n95bqUtiKw6xNKYqgbhNAgIEatigDkTyn9Ebh1seAmVV2M7aeM/nijLbSUgeUbnidw7h0S9MTHilzuOpYkYjEVl5xkp01NOlmq5XfI2iorZTra9wZYVpp41aQo1PCC6PmDjnKgcNT1VqlMhhZ81rXC+TcaQLDDLUp1RXreECmuFpuympUqKKtyGXKDlZrW0t3QNnKJ8UalM0FqZKKiqwUlRUJYfd2/H5Kv5I4ssCDVXE5K+UYrwomtqCwoZM33YUMbXyWy5db3vAkLUenUp1Ka4w4cGqrK4qOxLU6eQhDdit1YXbcSbaGBW4KjjqbU3qc+yp4NnUNWdm+6+8styGGbebE36IG0Usd4PilqCvzpVa1Jkd7h20emCh0A0svXAlg1KGLrM5r+DplK3OIqIQKV2sc2U+VfzgdYG/lIa5ek1IVyMt8iZ1Uksv40PkuB6YK2vugaMRh8Qpxgp+EFnqJTpE1KjKqOqmo6ljZbHN5XA6QK6t4dmpC2IBpoE050h2SsRmLqQpJpgeU1wYEzFVsQ1AUwuJFRcQSzZa4vTNR7WdLFltl0B3WgWGOWpkwdxXNGx50U+dFbNk8jNrnte+83va8Ct2Zs/HVaqmrUqoipRJu9Vcwu+ZbKQC5GUMd4geMRhcUtPyDicxOOB+8rM1gXGHtc6aZcp46QNFaltC7XNfyUNJbF/K5upStV0/EwZ9ehTAkK2Ifwg01xavUZadOmxrBadPN5dTnHNlcgG1t2kCXg8LXc4PnefVlNWnWtUqqrCmrc25ysAc3km/EmBAppjMgzDE8/zdDmSDUyBrnnOd1t25+G6BL2YuMWvSD881J6tZyzFyEA5xQjX/Cfu2XhvgddAQEBAQEBAQEBAQEBAQEBAQEBAQEBAQEBAQNdegtQFXUMDwIvKV26a4xVGUTGVZ4DWoa4dsyepc6fwtwnH1F2zxtTmPLP8SptmPB7pbUpP93VXm3406g0PYToZanV26v0XI2zyn8xKYqieEpHgIGtNmTqBunutceya9REcaJmPh4fRbB9+voP7aZ/vJ/8AWOU/b+ziz4RV40T3Op/W0dZc8n3hGZ5BrVjupAdbP8gZO+77qfuZlg4eq/nvZfRpgr3Fzr7LSvV3Kvan6f2nEy9FqVBQAALnRRqzHqHEy0zbtRj7HCEimSQCRY9G+01icxxS9SQgICAgICAgICAgICAgICAgICAgICAgICAgICAgICAgICAgICAgICAgICAgICAgICBpxOGSoMrqGHQRKXLdNcYqjKJiJV/iqpT/APj1So9W/wB4n89ROTstdv8AxVY9J4wrtmPCWfDcSmlShmHpUmB/2nWOuv0cK6M+sf0bqo8YZG2k/FTrA9dMn9JbttPvpqj5Sb4DtpT5tKsx/wBMj+Zkdtp91NU/KTfyhg1sVV0RBRX03s79yD+8jfqbvsxtjnPGfoZqn0SMFs9aZLEl6h31G1bsHQOoTe1p6aJz4zzlMU4TZusQEBAQEBAQEBAQEBAQEBAQEBAQEBAQEBAQEBAQEBAQEBAQEBAQEBAQED//2Q=="/>
          <p:cNvSpPr>
            <a:spLocks noChangeAspect="1" noChangeArrowheads="1"/>
          </p:cNvSpPr>
          <p:nvPr/>
        </p:nvSpPr>
        <p:spPr bwMode="auto">
          <a:xfrm>
            <a:off x="155575" y="-776288"/>
            <a:ext cx="6477000" cy="161925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354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76" y="1313018"/>
            <a:ext cx="9138824" cy="5457238"/>
          </a:xfrm>
        </p:spPr>
        <p:txBody>
          <a:bodyPr>
            <a:noAutofit/>
          </a:bodyPr>
          <a:lstStyle/>
          <a:p>
            <a:r>
              <a:rPr lang="en-IE" sz="2400" dirty="0" smtClean="0"/>
              <a:t>Assignment </a:t>
            </a:r>
            <a:r>
              <a:rPr lang="en-IE" sz="2400" dirty="0"/>
              <a:t>with “ </a:t>
            </a:r>
            <a:r>
              <a:rPr lang="en-IE" sz="2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&lt;-</a:t>
            </a:r>
            <a:r>
              <a:rPr lang="en-IE" sz="2400" dirty="0"/>
              <a:t> ” </a:t>
            </a:r>
            <a:r>
              <a:rPr lang="en-IE" sz="2400" dirty="0" smtClean="0"/>
              <a:t>                                   </a:t>
            </a:r>
            <a:r>
              <a:rPr lang="en-IE" sz="1400" dirty="0" smtClean="0"/>
              <a:t>(“ </a:t>
            </a:r>
            <a:r>
              <a:rPr lang="en-I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IE" sz="1400" dirty="0"/>
              <a:t> </a:t>
            </a:r>
            <a:r>
              <a:rPr lang="en-IE" sz="1400" dirty="0" smtClean="0"/>
              <a:t>“ not recommend, can trigger issues)</a:t>
            </a:r>
            <a:endParaRPr lang="en-IE" sz="1400" dirty="0"/>
          </a:p>
          <a:p>
            <a:endParaRPr lang="en-IE" sz="2000" dirty="0"/>
          </a:p>
          <a:p>
            <a:endParaRPr lang="en-IE" sz="2000" dirty="0"/>
          </a:p>
          <a:p>
            <a:endParaRPr lang="en-IE" sz="2000" dirty="0" smtClean="0"/>
          </a:p>
          <a:p>
            <a:r>
              <a:rPr lang="en-IE" sz="2400" dirty="0" smtClean="0"/>
              <a:t>Names </a:t>
            </a:r>
          </a:p>
          <a:p>
            <a:pPr lvl="1"/>
            <a:r>
              <a:rPr lang="en-IE" sz="1800" dirty="0" smtClean="0"/>
              <a:t>start with letter </a:t>
            </a:r>
            <a:r>
              <a:rPr lang="en-IE" sz="1800" dirty="0"/>
              <a:t>or “.” </a:t>
            </a:r>
            <a:endParaRPr lang="en-IE" sz="1800" dirty="0" smtClean="0"/>
          </a:p>
          <a:p>
            <a:pPr lvl="1"/>
            <a:r>
              <a:rPr lang="en-IE" sz="1800" dirty="0" smtClean="0"/>
              <a:t>followed </a:t>
            </a:r>
            <a:r>
              <a:rPr lang="en-IE" sz="1800" dirty="0"/>
              <a:t>by letters, digits, “.” and/or “_”</a:t>
            </a:r>
          </a:p>
          <a:p>
            <a:endParaRPr lang="en-IE" sz="2000" dirty="0"/>
          </a:p>
          <a:p>
            <a:endParaRPr lang="en-IE" sz="2000" dirty="0"/>
          </a:p>
          <a:p>
            <a:endParaRPr lang="en-IE" sz="2000" dirty="0"/>
          </a:p>
          <a:p>
            <a:r>
              <a:rPr lang="en-IE" sz="2400" dirty="0" smtClean="0"/>
              <a:t>Case </a:t>
            </a:r>
            <a:r>
              <a:rPr lang="en-IE" sz="2400" dirty="0"/>
              <a:t>sensitive </a:t>
            </a:r>
            <a:r>
              <a:rPr lang="en-IE" sz="2400" dirty="0" err="1"/>
              <a:t>my</a:t>
            </a:r>
            <a:r>
              <a:rPr lang="en-IE" sz="2400" b="1" dirty="0" err="1"/>
              <a:t>v</a:t>
            </a:r>
            <a:r>
              <a:rPr lang="en-IE" sz="2400" dirty="0" err="1"/>
              <a:t>ar</a:t>
            </a:r>
            <a:r>
              <a:rPr lang="en-IE" sz="2400" dirty="0"/>
              <a:t> ≠ </a:t>
            </a:r>
            <a:r>
              <a:rPr lang="en-IE" sz="2400" dirty="0" err="1" smtClean="0"/>
              <a:t>my</a:t>
            </a:r>
            <a:r>
              <a:rPr lang="en-IE" sz="2400" b="1" dirty="0" err="1" smtClean="0"/>
              <a:t>V</a:t>
            </a:r>
            <a:r>
              <a:rPr lang="en-IE" sz="2400" dirty="0" err="1" smtClean="0"/>
              <a:t>ar</a:t>
            </a:r>
            <a:endParaRPr lang="en-IE" sz="2400" dirty="0" smtClean="0"/>
          </a:p>
          <a:p>
            <a:endParaRPr lang="en-IE" sz="2000" dirty="0"/>
          </a:p>
          <a:p>
            <a:r>
              <a:rPr lang="en-IE" sz="2400" dirty="0"/>
              <a:t>Avoid all other characters </a:t>
            </a:r>
            <a:r>
              <a:rPr lang="en-IE" sz="2400" dirty="0" smtClean="0"/>
              <a:t>(</a:t>
            </a:r>
            <a:r>
              <a:rPr lang="en-IE" sz="2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$%&amp;{[]}@+-</a:t>
            </a:r>
            <a:r>
              <a:rPr lang="en-IE" sz="2400" dirty="0" smtClean="0"/>
              <a:t>…),</a:t>
            </a:r>
            <a:r>
              <a:rPr lang="en-IE" sz="2000" dirty="0" smtClean="0"/>
              <a:t> they have special meanings</a:t>
            </a:r>
            <a:endParaRPr lang="en-IE" sz="2000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8374" y="1762658"/>
            <a:ext cx="2291254" cy="8759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8374" y="4041637"/>
            <a:ext cx="4089251" cy="962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latin typeface="+mj-lt"/>
                <a:ea typeface="+mj-ea"/>
                <a:cs typeface="+mj-cs"/>
              </a:rPr>
              <a:t>Variable declaration/assignment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048372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mage result for xkcd programmi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9900" y="264473"/>
            <a:ext cx="6083300" cy="6145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9523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330200" y="1825624"/>
            <a:ext cx="8402490" cy="476567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IE" dirty="0" smtClean="0"/>
              <a:t>Do a few simple math operations, use * -  + / ()</a:t>
            </a:r>
          </a:p>
          <a:p>
            <a:pPr marL="971550" lvl="1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Create variables and use them to compute following equation, check them </a:t>
            </a:r>
          </a:p>
          <a:p>
            <a:pPr marL="971550" lvl="1" indent="-514350">
              <a:buFont typeface="+mj-lt"/>
              <a:buAutoNum type="arabicPeriod"/>
            </a:pPr>
            <a:endParaRPr lang="en-IE" dirty="0"/>
          </a:p>
          <a:p>
            <a:pPr marL="457200" lvl="1" indent="0" algn="ctr">
              <a:buNone/>
            </a:pPr>
            <a:endParaRPr lang="en-IE" dirty="0" smtClean="0"/>
          </a:p>
          <a:p>
            <a:pPr marL="457200" lvl="1" indent="0" algn="ctr">
              <a:buNone/>
            </a:pPr>
            <a:r>
              <a:rPr lang="en-IE" dirty="0" smtClean="0"/>
              <a:t>a = 2.3, b = 3.5, c = -2, d = 2, e= .011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Save the result of the equation as Y</a:t>
            </a:r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816945" y="3716018"/>
            <a:ext cx="3428999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IE" sz="3200" dirty="0" smtClean="0"/>
              <a:t>Y = a(b + c) + d / e</a:t>
            </a:r>
            <a:endParaRPr lang="en-IE" sz="3200" dirty="0"/>
          </a:p>
        </p:txBody>
      </p:sp>
    </p:spTree>
    <p:extLst>
      <p:ext uri="{BB962C8B-B14F-4D97-AF65-F5344CB8AC3E}">
        <p14:creationId xmlns:p14="http://schemas.microsoft.com/office/powerpoint/2010/main" val="1621140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408" y="1419081"/>
            <a:ext cx="8376810" cy="5037137"/>
          </a:xfrm>
        </p:spPr>
        <p:txBody>
          <a:bodyPr/>
          <a:lstStyle/>
          <a:p>
            <a:pPr marL="0" indent="0">
              <a:buNone/>
            </a:pPr>
            <a:r>
              <a:rPr lang="en-IE" dirty="0" smtClean="0"/>
              <a:t>Use the upper arrow to scroll through instructions</a:t>
            </a:r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r>
              <a:rPr lang="en-IE" dirty="0" smtClean="0"/>
              <a:t>You can save your session (see menus)</a:t>
            </a:r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r>
              <a:rPr lang="en-IE" dirty="0" smtClean="0"/>
              <a:t>You can clear it with ‘</a:t>
            </a:r>
            <a:r>
              <a:rPr lang="en-IE" dirty="0" err="1" smtClean="0"/>
              <a:t>Ctrl+l</a:t>
            </a:r>
            <a:r>
              <a:rPr lang="en-IE" dirty="0" smtClean="0"/>
              <a:t>’</a:t>
            </a:r>
          </a:p>
          <a:p>
            <a:pPr marL="0" indent="0">
              <a:buNone/>
            </a:pPr>
            <a:endParaRPr lang="en-IE" dirty="0"/>
          </a:p>
          <a:p>
            <a:pPr marL="0" indent="0" algn="ctr">
              <a:buNone/>
            </a:pPr>
            <a:r>
              <a:rPr lang="en-IE" sz="3600" b="1" i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IT IS A PAIN FOR CODING ON ITS OWN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More about the console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039262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20776"/>
            <a:ext cx="9144000" cy="2996743"/>
          </a:xfrm>
        </p:spPr>
        <p:txBody>
          <a:bodyPr>
            <a:normAutofit/>
          </a:bodyPr>
          <a:lstStyle/>
          <a:p>
            <a:pPr marL="1143000" indent="-1143000">
              <a:buFont typeface="+mj-lt"/>
              <a:buAutoNum type="arabicPeriod"/>
            </a:pPr>
            <a:r>
              <a:rPr lang="en-IE" dirty="0" smtClean="0"/>
              <a:t>GETTING STARTED</a:t>
            </a:r>
            <a:br>
              <a:rPr lang="en-IE" dirty="0" smtClean="0"/>
            </a:br>
            <a:endParaRPr lang="en-IE" dirty="0"/>
          </a:p>
        </p:txBody>
      </p:sp>
      <p:pic>
        <p:nvPicPr>
          <p:cNvPr id="6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31520" y="2436410"/>
            <a:ext cx="613479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4000" dirty="0" smtClean="0"/>
              <a:t>Coding </a:t>
            </a:r>
            <a:r>
              <a:rPr lang="en-IE" sz="4000" dirty="0"/>
              <a:t>generalities</a:t>
            </a:r>
            <a:br>
              <a:rPr lang="en-IE" sz="4000" dirty="0"/>
            </a:br>
            <a:r>
              <a:rPr lang="en-IE" sz="4000" dirty="0" smtClean="0"/>
              <a:t>R basics</a:t>
            </a:r>
            <a:endParaRPr lang="en-IE" sz="40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052904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168130" y="1557552"/>
            <a:ext cx="836933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 smtClean="0"/>
              <a:t>A script is a file (usually *.R) containing </a:t>
            </a:r>
          </a:p>
          <a:p>
            <a:endParaRPr lang="en-I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 smtClean="0"/>
              <a:t>a series of instructions (R code, ~computer program)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E" dirty="0" smtClean="0"/>
              <a:t>Loading 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E" dirty="0" smtClean="0"/>
              <a:t>Cleaning/manipulating 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E" dirty="0" smtClean="0"/>
              <a:t>Analyse of 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E" dirty="0" smtClean="0"/>
              <a:t>Export of results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E" dirty="0" smtClean="0"/>
              <a:t>…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I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b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AND comments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IE" dirty="0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US" sz="4400" dirty="0" smtClean="0">
                <a:latin typeface="+mj-lt"/>
                <a:ea typeface="+mj-ea"/>
                <a:cs typeface="+mj-cs"/>
              </a:rPr>
              <a:t>Scripts </a:t>
            </a:r>
            <a:r>
              <a:rPr lang="en-US" sz="2800" dirty="0" smtClean="0">
                <a:latin typeface="+mj-lt"/>
                <a:ea typeface="+mj-ea"/>
                <a:cs typeface="+mj-cs"/>
              </a:rPr>
              <a:t>&amp; comments</a:t>
            </a:r>
            <a:endParaRPr kumimoji="0" lang="en-IE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297" y="4511548"/>
            <a:ext cx="6276066" cy="648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" name="Picture 7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3580"/>
          <a:stretch/>
        </p:blipFill>
        <p:spPr bwMode="auto">
          <a:xfrm>
            <a:off x="428297" y="5376834"/>
            <a:ext cx="8361400" cy="97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9181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330200" y="1825624"/>
            <a:ext cx="8402490" cy="476567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IE" dirty="0" smtClean="0"/>
              <a:t>Create a script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Get your previous pieces of code in the script</a:t>
            </a:r>
          </a:p>
          <a:p>
            <a:pPr marL="514350" indent="-514350">
              <a:buFont typeface="+mj-lt"/>
              <a:buAutoNum type="arabicPeriod"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Save the script where you want</a:t>
            </a:r>
          </a:p>
          <a:p>
            <a:pPr marL="514350" indent="-514350">
              <a:buFont typeface="+mj-lt"/>
              <a:buAutoNum type="arabicPeriod"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Add a few comments</a:t>
            </a:r>
          </a:p>
          <a:p>
            <a:pPr marL="514350" indent="-514350">
              <a:buFont typeface="+mj-lt"/>
              <a:buAutoNum type="arabicPeriod"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Send the elements in the console</a:t>
            </a:r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5273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3237" y="1191491"/>
            <a:ext cx="7886700" cy="5037302"/>
          </a:xfrm>
        </p:spPr>
        <p:txBody>
          <a:bodyPr/>
          <a:lstStyle/>
          <a:p>
            <a:pPr marL="0" indent="0">
              <a:buNone/>
            </a:pPr>
            <a:r>
              <a:rPr lang="en-IE" sz="2400" dirty="0" smtClean="0"/>
              <a:t> </a:t>
            </a:r>
            <a:r>
              <a:rPr lang="en-IE" dirty="0" smtClean="0"/>
              <a:t>A function fulfil a task (return a value, print, plot, …)</a:t>
            </a:r>
          </a:p>
          <a:p>
            <a:pPr marL="0" indent="0">
              <a:buNone/>
            </a:pPr>
            <a:endParaRPr lang="en-IE" sz="2000" dirty="0"/>
          </a:p>
          <a:p>
            <a:pPr marL="457200" lvl="1" indent="0">
              <a:buNone/>
            </a:pPr>
            <a:r>
              <a:rPr lang="en-IE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IE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function_name</a:t>
            </a:r>
            <a:r>
              <a:rPr lang="en-IE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&gt;(&lt;arg_name1&gt; = &lt;argument1&gt; ,</a:t>
            </a:r>
            <a:br>
              <a:rPr lang="en-IE" sz="2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IE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&lt;arg_name2&gt; = &lt;argument2&gt; ,</a:t>
            </a:r>
            <a:br>
              <a:rPr lang="en-IE" sz="2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IE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...)</a:t>
            </a:r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marL="457200" lvl="1" indent="0">
              <a:buNone/>
            </a:pPr>
            <a:r>
              <a:rPr lang="en-IE" dirty="0"/>
              <a:t/>
            </a:r>
            <a:br>
              <a:rPr lang="en-IE" dirty="0"/>
            </a:br>
            <a:endParaRPr lang="en-IE" dirty="0"/>
          </a:p>
          <a:p>
            <a:pPr marL="457200" lvl="1" indent="0">
              <a:buNone/>
            </a:pPr>
            <a:r>
              <a:rPr lang="en-IE" dirty="0" smtClean="0"/>
              <a:t>Arguments’ </a:t>
            </a:r>
            <a:r>
              <a:rPr lang="en-IE" dirty="0"/>
              <a:t>names can be ignored… with caution!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Left Brace 4"/>
          <p:cNvSpPr/>
          <p:nvPr/>
        </p:nvSpPr>
        <p:spPr>
          <a:xfrm rot="-5400000">
            <a:off x="5429810" y="769169"/>
            <a:ext cx="257731" cy="4316614"/>
          </a:xfrm>
          <a:prstGeom prst="leftBrace">
            <a:avLst/>
          </a:prstGeom>
          <a:noFill/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6" name="TextBox 5"/>
          <p:cNvSpPr txBox="1"/>
          <p:nvPr/>
        </p:nvSpPr>
        <p:spPr>
          <a:xfrm>
            <a:off x="4089902" y="3167936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dirty="0" smtClean="0">
                <a:solidFill>
                  <a:srgbClr val="C00000"/>
                </a:solidFill>
              </a:rPr>
              <a:t>Named arguments</a:t>
            </a:r>
            <a:endParaRPr lang="en-IE" dirty="0">
              <a:solidFill>
                <a:srgbClr val="C0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089902" y="5290755"/>
            <a:ext cx="10081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4000" dirty="0" smtClean="0">
                <a:solidFill>
                  <a:srgbClr val="C00000"/>
                </a:solidFill>
              </a:rPr>
              <a:t>≠</a:t>
            </a:r>
            <a:endParaRPr lang="en-IE" sz="4000" dirty="0">
              <a:solidFill>
                <a:srgbClr val="C00000"/>
              </a:solidFill>
            </a:endParaRP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Functions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142" y="3753671"/>
            <a:ext cx="4224872" cy="41002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767" y="5346998"/>
            <a:ext cx="2841833" cy="61908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6811" y="5397521"/>
            <a:ext cx="2444454" cy="409685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892300" y="6017134"/>
            <a:ext cx="5359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2400" b="1" i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If several arguments, not recommended</a:t>
            </a:r>
            <a:endParaRPr lang="en-IE" sz="2400" b="1" i="1" u="sng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95920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3595" y="1634981"/>
            <a:ext cx="8376810" cy="3305319"/>
          </a:xfrm>
        </p:spPr>
        <p:txBody>
          <a:bodyPr/>
          <a:lstStyle/>
          <a:p>
            <a:pPr marL="0" indent="0">
              <a:buNone/>
            </a:pPr>
            <a:r>
              <a:rPr lang="en-IE" dirty="0" smtClean="0"/>
              <a:t>The result of a function can be stored in variable</a:t>
            </a:r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endParaRPr lang="en-IE" dirty="0" smtClean="0"/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endParaRPr lang="en-IE" dirty="0" smtClean="0"/>
          </a:p>
          <a:p>
            <a:pPr marL="0" indent="0">
              <a:buNone/>
            </a:pPr>
            <a:r>
              <a:rPr lang="en-IE" dirty="0" smtClean="0"/>
              <a:t>You can nest or chain functions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Functions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412" y="2509804"/>
            <a:ext cx="6369897" cy="79219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55331" y="5531681"/>
            <a:ext cx="5969978" cy="566883"/>
          </a:xfrm>
          <a:prstGeom prst="rect">
            <a:avLst/>
          </a:prstGeom>
        </p:spPr>
      </p:pic>
      <p:sp>
        <p:nvSpPr>
          <p:cNvPr id="10" name="Right Brace 9"/>
          <p:cNvSpPr/>
          <p:nvPr/>
        </p:nvSpPr>
        <p:spPr>
          <a:xfrm rot="16200000">
            <a:off x="4865370" y="3385820"/>
            <a:ext cx="320040" cy="424434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1" name="TextBox 10"/>
          <p:cNvSpPr txBox="1"/>
          <p:nvPr/>
        </p:nvSpPr>
        <p:spPr>
          <a:xfrm>
            <a:off x="3699510" y="4940300"/>
            <a:ext cx="2651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dirty="0" smtClean="0"/>
              <a:t>1</a:t>
            </a:r>
            <a:r>
              <a:rPr lang="en-IE" baseline="30000" dirty="0" smtClean="0"/>
              <a:t>st</a:t>
            </a:r>
            <a:r>
              <a:rPr lang="en-IE" dirty="0" smtClean="0"/>
              <a:t> function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789990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2"/>
          <p:cNvSpPr txBox="1">
            <a:spLocks noGrp="1" noChangeArrowheads="1"/>
          </p:cNvSpPr>
          <p:nvPr>
            <p:ph idx="1"/>
          </p:nvPr>
        </p:nvSpPr>
        <p:spPr bwMode="auto">
          <a:xfrm>
            <a:off x="145473" y="1381839"/>
            <a:ext cx="8853054" cy="44627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IE" altLang="en-US" sz="2400" dirty="0"/>
              <a:t>If you want help on a specific function, </a:t>
            </a:r>
            <a:r>
              <a:rPr lang="en-IE" altLang="en-US" sz="2400" dirty="0" smtClean="0"/>
              <a:t>e.g. rep()</a:t>
            </a:r>
          </a:p>
          <a:p>
            <a:pPr lvl="1">
              <a:spcBef>
                <a:spcPct val="50000"/>
              </a:spcBef>
            </a:pPr>
            <a:endParaRPr lang="en-IE" altLang="en-US" sz="2000" dirty="0" smtClean="0">
              <a:solidFill>
                <a:srgbClr val="FF3300"/>
              </a:solidFill>
            </a:endParaRPr>
          </a:p>
          <a:p>
            <a:pPr lvl="1">
              <a:spcBef>
                <a:spcPct val="50000"/>
              </a:spcBef>
            </a:pPr>
            <a:endParaRPr lang="en-IE" altLang="en-US" sz="2000" dirty="0">
              <a:solidFill>
                <a:srgbClr val="FF3300"/>
              </a:solidFill>
            </a:endParaRPr>
          </a:p>
          <a:p>
            <a:pPr lvl="1">
              <a:spcBef>
                <a:spcPct val="50000"/>
              </a:spcBef>
            </a:pPr>
            <a:endParaRPr lang="en-IE" altLang="en-US" sz="2000" dirty="0" smtClean="0">
              <a:solidFill>
                <a:srgbClr val="FF3300"/>
              </a:solidFill>
            </a:endParaRPr>
          </a:p>
          <a:p>
            <a:pPr lvl="1">
              <a:spcBef>
                <a:spcPct val="50000"/>
              </a:spcBef>
            </a:pPr>
            <a:endParaRPr lang="en-IE" altLang="en-US" sz="1200" dirty="0">
              <a:solidFill>
                <a:srgbClr val="FF3300"/>
              </a:solidFill>
            </a:endParaRPr>
          </a:p>
          <a:p>
            <a:pPr>
              <a:spcBef>
                <a:spcPct val="50000"/>
              </a:spcBef>
            </a:pPr>
            <a:r>
              <a:rPr lang="en-IE" altLang="en-US" sz="2400" dirty="0"/>
              <a:t>If you want to search by </a:t>
            </a:r>
            <a:r>
              <a:rPr lang="en-IE" altLang="en-US" sz="2400" dirty="0" smtClean="0"/>
              <a:t>keyword in all the functions documentations</a:t>
            </a:r>
          </a:p>
          <a:p>
            <a:pPr lvl="1">
              <a:spcBef>
                <a:spcPct val="50000"/>
              </a:spcBef>
            </a:pPr>
            <a:endParaRPr lang="en-IE" altLang="en-US" sz="2000" dirty="0" smtClean="0">
              <a:solidFill>
                <a:srgbClr val="FF3300"/>
              </a:solidFill>
            </a:endParaRPr>
          </a:p>
          <a:p>
            <a:pPr lvl="1">
              <a:spcBef>
                <a:spcPct val="50000"/>
              </a:spcBef>
            </a:pPr>
            <a:endParaRPr lang="en-IE" altLang="en-US" sz="2000" dirty="0" smtClean="0">
              <a:solidFill>
                <a:srgbClr val="FF3300"/>
              </a:solidFill>
            </a:endParaRPr>
          </a:p>
          <a:p>
            <a:pPr lvl="1">
              <a:spcBef>
                <a:spcPct val="50000"/>
              </a:spcBef>
            </a:pPr>
            <a:endParaRPr lang="en-IE" altLang="en-US" sz="1200" dirty="0">
              <a:solidFill>
                <a:srgbClr val="FF3300"/>
              </a:solidFill>
            </a:endParaRPr>
          </a:p>
          <a:p>
            <a:pPr>
              <a:spcBef>
                <a:spcPct val="50000"/>
              </a:spcBef>
            </a:pPr>
            <a:r>
              <a:rPr lang="en-IE" altLang="en-US" sz="2400" dirty="0" smtClean="0"/>
              <a:t>Anything more user friendly? HTML browser, with a search tool:</a:t>
            </a:r>
            <a:endParaRPr lang="en-US" altLang="en-US" sz="2400" dirty="0" smtClean="0"/>
          </a:p>
        </p:txBody>
      </p:sp>
      <p:pic>
        <p:nvPicPr>
          <p:cNvPr id="6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ight Arrow 6"/>
          <p:cNvSpPr/>
          <p:nvPr/>
        </p:nvSpPr>
        <p:spPr>
          <a:xfrm>
            <a:off x="4018067" y="2475890"/>
            <a:ext cx="774086" cy="144016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8" name="TextBox 7"/>
          <p:cNvSpPr txBox="1"/>
          <p:nvPr/>
        </p:nvSpPr>
        <p:spPr>
          <a:xfrm>
            <a:off x="5094151" y="1926499"/>
            <a:ext cx="2160240" cy="120032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 smtClean="0">
                <a:solidFill>
                  <a:srgbClr val="C00000"/>
                </a:solidFill>
              </a:rPr>
              <a:t>Parameters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 smtClean="0">
                <a:solidFill>
                  <a:srgbClr val="C00000"/>
                </a:solidFill>
              </a:rPr>
              <a:t>Returned value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 smtClean="0">
                <a:solidFill>
                  <a:srgbClr val="C00000"/>
                </a:solidFill>
              </a:rPr>
              <a:t>Examples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 smtClean="0">
                <a:solidFill>
                  <a:srgbClr val="C00000"/>
                </a:solidFill>
              </a:rPr>
              <a:t>…</a:t>
            </a:r>
            <a:endParaRPr lang="en-IE" dirty="0">
              <a:solidFill>
                <a:srgbClr val="C00000"/>
              </a:solidFill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546" y="2148698"/>
            <a:ext cx="2582758" cy="7559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7421" y="4239626"/>
            <a:ext cx="5652880" cy="714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7396" y="5900875"/>
            <a:ext cx="2133126" cy="4444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Built</a:t>
            </a:r>
            <a:r>
              <a:rPr kumimoji="0" lang="en-IE" sz="44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in help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06876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330200" y="1825624"/>
            <a:ext cx="8402490" cy="476567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IE" dirty="0" smtClean="0"/>
              <a:t>Create a vector using sample.int </a:t>
            </a:r>
          </a:p>
          <a:p>
            <a:pPr marL="514350" indent="-514350">
              <a:buFont typeface="+mj-lt"/>
              <a:buAutoNum type="arabicPeriod"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Compute its mean</a:t>
            </a:r>
          </a:p>
          <a:p>
            <a:pPr marL="514350" indent="-514350">
              <a:buFont typeface="+mj-lt"/>
              <a:buAutoNum type="arabicPeriod"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Compute its standard deviation</a:t>
            </a:r>
          </a:p>
          <a:p>
            <a:pPr marL="514350" indent="-514350">
              <a:buFont typeface="+mj-lt"/>
              <a:buAutoNum type="arabicPeriod"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Look for function generating normal samples</a:t>
            </a:r>
          </a:p>
          <a:p>
            <a:pPr marL="514350" indent="-514350">
              <a:buFont typeface="+mj-lt"/>
              <a:buAutoNum type="arabicPeriod"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Repeat steps 1 - 3</a:t>
            </a:r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4335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293542" y="1369330"/>
            <a:ext cx="8850457" cy="5488670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IE" sz="3150" dirty="0" smtClean="0"/>
              <a:t>GUI makes </a:t>
            </a:r>
            <a:r>
              <a:rPr lang="en-IE" sz="2850" dirty="0" smtClean="0"/>
              <a:t>R more </a:t>
            </a:r>
            <a:r>
              <a:rPr lang="en-IE" sz="2850" dirty="0"/>
              <a:t>user f</a:t>
            </a:r>
            <a:r>
              <a:rPr lang="en-IE" sz="2850" dirty="0" smtClean="0"/>
              <a:t>riendly and </a:t>
            </a:r>
            <a:r>
              <a:rPr lang="en-IE" sz="2850" b="1" dirty="0" smtClean="0"/>
              <a:t>you </a:t>
            </a:r>
            <a:r>
              <a:rPr lang="en-IE" sz="2850" b="1" dirty="0"/>
              <a:t>more </a:t>
            </a:r>
            <a:r>
              <a:rPr lang="en-IE" sz="2850" b="1" dirty="0" smtClean="0"/>
              <a:t>productive</a:t>
            </a:r>
            <a:endParaRPr lang="en-IE" sz="2850" b="1" dirty="0"/>
          </a:p>
          <a:p>
            <a:pPr lvl="1"/>
            <a:endParaRPr lang="en-IE" sz="2850" dirty="0"/>
          </a:p>
          <a:p>
            <a:pPr marL="0" indent="0">
              <a:buNone/>
            </a:pPr>
            <a:r>
              <a:rPr lang="en-IE" sz="3150" dirty="0" smtClean="0"/>
              <a:t>GUI </a:t>
            </a:r>
            <a:r>
              <a:rPr lang="en-IE" sz="3150" dirty="0"/>
              <a:t>are IDE (Integrated Development </a:t>
            </a:r>
            <a:r>
              <a:rPr lang="en-IE" sz="3150" dirty="0" smtClean="0"/>
              <a:t>Environment), i.e. have tools </a:t>
            </a:r>
            <a:r>
              <a:rPr lang="en-IE" sz="3150" dirty="0"/>
              <a:t>to speed up </a:t>
            </a:r>
            <a:r>
              <a:rPr lang="en-IE" sz="3150" dirty="0" smtClean="0"/>
              <a:t>development</a:t>
            </a:r>
          </a:p>
          <a:p>
            <a:pPr marL="0" indent="0">
              <a:buNone/>
            </a:pPr>
            <a:endParaRPr lang="en-IE" sz="3150" dirty="0" smtClean="0"/>
          </a:p>
          <a:p>
            <a:pPr lvl="1"/>
            <a:r>
              <a:rPr lang="en-IE" sz="2800" dirty="0" smtClean="0"/>
              <a:t>text </a:t>
            </a:r>
            <a:r>
              <a:rPr lang="en-IE" sz="2800" dirty="0"/>
              <a:t>editor (syntax highlighter, parenthesis checking …), </a:t>
            </a:r>
          </a:p>
          <a:p>
            <a:pPr lvl="1"/>
            <a:r>
              <a:rPr lang="en-IE" sz="2800" dirty="0"/>
              <a:t>R command line completion</a:t>
            </a:r>
          </a:p>
          <a:p>
            <a:pPr lvl="1"/>
            <a:r>
              <a:rPr lang="en-IE" sz="2800" dirty="0"/>
              <a:t>Data visualization tools …</a:t>
            </a:r>
          </a:p>
          <a:p>
            <a:pPr lvl="1"/>
            <a:endParaRPr lang="en-IE" sz="3150" dirty="0"/>
          </a:p>
          <a:p>
            <a:pPr marL="0" indent="0">
              <a:buNone/>
            </a:pPr>
            <a:r>
              <a:rPr lang="en-IE" sz="3150" dirty="0" smtClean="0"/>
              <a:t>Most of them </a:t>
            </a:r>
            <a:r>
              <a:rPr lang="en-IE" sz="3150" dirty="0"/>
              <a:t>are </a:t>
            </a:r>
            <a:r>
              <a:rPr lang="en-IE" sz="3150" dirty="0" smtClean="0"/>
              <a:t>free</a:t>
            </a:r>
          </a:p>
          <a:p>
            <a:pPr marL="0" indent="0">
              <a:buNone/>
            </a:pPr>
            <a:endParaRPr lang="en-IE" sz="3150" dirty="0"/>
          </a:p>
          <a:p>
            <a:pPr lvl="1"/>
            <a:r>
              <a:rPr lang="en-IE" sz="2850" dirty="0" err="1"/>
              <a:t>NppToR</a:t>
            </a:r>
            <a:r>
              <a:rPr lang="en-IE" sz="2850" dirty="0"/>
              <a:t> in Notepad</a:t>
            </a:r>
            <a:r>
              <a:rPr lang="en-IE" sz="2850" dirty="0" smtClean="0"/>
              <a:t>++</a:t>
            </a:r>
            <a:endParaRPr lang="en-IE" dirty="0"/>
          </a:p>
          <a:p>
            <a:pPr lvl="1"/>
            <a:r>
              <a:rPr lang="en-IE" sz="2850" dirty="0" err="1" smtClean="0"/>
              <a:t>Tinn</a:t>
            </a:r>
            <a:r>
              <a:rPr lang="en-IE" sz="2850" dirty="0" smtClean="0"/>
              <a:t>-R</a:t>
            </a:r>
            <a:endParaRPr lang="en-IE" sz="2850" dirty="0"/>
          </a:p>
          <a:p>
            <a:pPr lvl="1"/>
            <a:r>
              <a:rPr lang="en-IE" sz="2850" dirty="0" smtClean="0"/>
              <a:t>JGR</a:t>
            </a:r>
            <a:endParaRPr lang="en-IE" sz="2850" dirty="0"/>
          </a:p>
          <a:p>
            <a:pPr lvl="1"/>
            <a:r>
              <a:rPr lang="en-IE" sz="2850" dirty="0" err="1"/>
              <a:t>Emacs</a:t>
            </a:r>
            <a:r>
              <a:rPr lang="en-IE" sz="2850" dirty="0"/>
              <a:t> </a:t>
            </a:r>
            <a:r>
              <a:rPr lang="en-IE" sz="2200" dirty="0"/>
              <a:t>(for programming </a:t>
            </a:r>
            <a:r>
              <a:rPr lang="en-IE" sz="2200" dirty="0" smtClean="0"/>
              <a:t>freaks)</a:t>
            </a:r>
            <a:endParaRPr lang="en-IE" sz="2200" dirty="0"/>
          </a:p>
          <a:p>
            <a:pPr lvl="1"/>
            <a:r>
              <a:rPr lang="en-IE" sz="2850" b="1" i="1" dirty="0" err="1">
                <a:solidFill>
                  <a:srgbClr val="0070C0"/>
                </a:solidFill>
              </a:rPr>
              <a:t>Rstudio</a:t>
            </a:r>
            <a:endParaRPr lang="en-IE" sz="2850" b="1" i="1" dirty="0">
              <a:solidFill>
                <a:srgbClr val="0070C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/>
          <a:lstStyle/>
          <a:p>
            <a:r>
              <a:rPr lang="en-IE" dirty="0" smtClean="0"/>
              <a:t>Graphical User Interfaces </a:t>
            </a:r>
            <a:endParaRPr lang="en-IE" dirty="0"/>
          </a:p>
        </p:txBody>
      </p:sp>
      <p:sp>
        <p:nvSpPr>
          <p:cNvPr id="4" name="AutoShape 2" descr="data:image/jpeg;base64,/9j/4AAQSkZJRgABAQAAAQABAAD/2wCEAAkGBxASEhUQEhIVFhERGBIWFxcXFRcXFRcXFxkXFhcSGRgYHSggGBolHhUYITEhJSsrLi4vGB8zODMsNygtLisBCgoKDg0OGxAQGy0lICUtLi0uLS0tLTEwLTUtLS0tLS0tLS0tKy0tLS0tLS0tLS0wLS0tLS0tLS0tLS0uLS0tLf/AABEIAIUBewMBEQACEQEDEQH/xAAcAAEAAwEBAQEBAAAAAAAAAAAABAYHBQMBAgj/xABHEAABAwICBQcJBQcCBgMAAAABAAIDBBEFIQYSMUFRBxMiYXGBkRQyUmJyc6GxsiMkQpLBMzRTgqLC0RbSJUOzw/DxFaPi/8QAGgEBAAIDAQAAAAAAAAAAAAAAAAQFAgMGAf/EADYRAAIBAwEDCgUEAgMBAAAAAAABAgMEERIhMXEFEzNBUWGBobHRIjKRwfAUI+HxFVI0QmKS/9oADAMBAAIRAxEAPwDcUAQBAEB51E7I2l8jmsY0Xc5xDWgcSTkAvYxcnhLLPG0trKTifKbTB/M0cUlXMdgYC1nDziLkdYaR1qxp8mVMaqrUV37yPK5jnEdrPBtZjdRm6WCjYdjWME0tuBLyW36x4LPRaU9ycuLwvc81VZdiPQYG92ctfWvPATmJv5YgPmsefS+WnFeGfXJ7pfW2fr/T0P8AGq78fLKi/wBafqJdkf8A5Xse6eP1Pn/wsjc4q+tYfWm55v5ZQfmnPJ/NTi/DHpg80vqbPwa/GqfMPgrGDaHM5iY9QLTqL3m7WpvTg/qvcaqsexknC+Uqkc/mapklJMLXEo6F/btkOtwaFhU5NqJaqbUl3e39nsbmLeJbGXOKVrgHNIc1wuCCCCOII2hV7TTwyQfteAIAgCAIAgCAIAgCAIAgCAIAgCAIAgCAIAgCAIAgCAIAgCAIAgCAIAgCAIAgCAICpaaad09AObH2tSRlGDk2+x0jvwjq2nszU60sJ19u6Pb7GitXjT4mWMkrsYm1p5SIWG5sLRM9VjNhfbebm207FdtUbOGILa/q+L7CDmdd7XsL/hGHwUzObhYGjedrnHi52/5cFV1ak6rzJkqMVFYRO59atJlkc+mkZHPppGRz6aRkc+mkZIGMYdBVM1JmA8HDJ7etrt3ZsO9baVSdJ5izGcVJYZRW1lfg0oEUmtTvJIa4XifxBb+B/W2xPWMlZaKN5H4lt817ojap0Xsew1bQ7TWmxBuq37OoaLuicc+tzD+NvXtG8C4VJdWVS3eXtXb+bidSrxqbt5ZlDNwQBAEAQBAEAQBAEAQBAEAQBAEAQBAEAQBAEAQBAEAQBAEAQBAEAQBAEAQBAUDlI088kBpaYg1Th0nZEQg7Dbe8jMDdtO4G0sLDnf3J/L6/wRbi40bFvMXjY+WQC5dJK7a4kkucc3OJzOZuSuhbUI56kVm2TNWwyBkETYWea0bd7jvceslUlSTqScmT4pRWESufWGkyyOfTSMjn00jI59NIyOfTSMjn00jI59NIyRMVpmVEToX7HbDva4bHDrCzpydOSkjGSUlhmVh0sEt2uLJYXGzmmxa5ptcFXfw1I7dqZBy4PZvNw5O9OG1zeZms2rYM9wlaP+Y0bjxb3jLIc3fWLoPVH5X5Fnb1+cWHvLsq4khAEAQBAEAQBAEAQBAEAQBAEAQBAEAQBAEAQBAEAQBAEAQBAEAQBAEAQFY0/wBKRQU+s2xqJbtiaeO+Qj0W3B6yQN6mWVq7iph7lv8AbxNNerzcc9Z/Pc0rnuc97i57yXOcTclxNy4neSV1SSSwinby8s62ibR5S0n8DXuHbbV/uWm5f7ZspfMXrn1WaSVkc+mkZPnlCaRk+8+mkZHPppGRz6aRk+c+mkZHPppGRz6aRkoulTQKlxH4gx3fa36Kztn+2iLV+Y5tHVSRPbLG4tkjIc1w2gj/AM2b9i2yjGcXGSymYRk4vKP6K0L0kZX0zZhYSN6MrPReNtvVO0dR4grlLu2dCpp6uouKVRVI5O8optCAIAgCAIAgCAIAgCAIAgCAIAgCAIAgCAIAgCAIAgCAIAgCAIAgCA+OIGZ2BAfzjpxpAa6rfMD9k3oRDhG05Otxcbu77bl1tnb8xSUeve+P8FPXq85PPUcFSjSdDAZ9SZp3Ou3x2fEBaq0cwZnTeJFu59QdJvyd/RFlLI+RtUWBuq3V1n6mdzexuM1EunUik6Zuo6W3qLUzRKhfmxziPVkuP1UH9XVW/wBCRzMGen+mKCPzx+eVw+RC8/VVnu9BzMEPI8JGV6e/vG3+q685yv3numn3Hyp0Ro5G3juy+xzHlw8HXFuyy9jd1IvbtPHRg9xSseweakcA/pMd5rxsPUR+F3V881Y0a8aq2b+wi1IOG85RlUjBryfkzJpGSoY5PrzOO4Wb4DP43U+jHEER5vMiAtpiWnk30hNHWN1jaCe0cvAXPQk/lJ28C5Qr+356k8b1tX3XiSLaron3M/oRcqWwQBAVHHuUCkp3GNgM0jbghhAYDwLz+gKn0OT6tRZexd/sRKt5CDwtrKzJypVF+jTRgdb3OPiAFMXJUOuT+hH/AF8v9fMk0fKmb2lpct5ZJn+Vzc/FYz5KX/WX1RlG/wD9o+ZfMDxeKriE8WtqEkdJuqQRtHA9ouFV1qMqU9Et5Np1I1I6ok9ajYEAQBAEAQBAEAQBAEAQBAEBielWOVjKyoYypmaxsjwGiV4AHAAHILo7ahSdGLcVu7Cnr1ZqpJJs13AJHOpadziS50MJJJuSSxpJJ3lUNdJVZJdr9S1pvME32I/GkGNRUcJnlva4a1o85zjsaL9hPYCvaFCVaemJ5Vqxpx1SOJozp3DVy8wY3RSOBLLkOa6wuRcbHWBNrbjmpNxYTox15yjTRu41JacYZbVAJQQBAEB8c4AXOQG0oDiM0gLj0YiW7gXFszhbWBbGW2N29INLg61+jcWUl2+Ftft9fLdjvNSq56vf88zsQTNe1r2EFjwHNI2EEXBHcVHacXhmxNNZRVOVPF/J8PkDTZ9QRC3sfcvP5A7PiQp3JtHnK6zuW328zTcz002YAuoKg+oD6wFAWegq9dtz5w2/57FDnDDNqnklk3Wpo91Fx5Lm2nm92PqVbygsRXEl2ry2Q+U1t61vuY/rkXtkv2/H2Mbl4n4FaESmaSNqJuE4nNSvEkTiM+k2/QeODh+u0LCpRjNYZnCq4vKNWxKFlZRmwymjD2X2hxGsw9xt8VTwbpVODLGSVSHExuOa4V+iryR6+r1G5ecdn+VthDLMXPCKy9imI1HmvT0+EID+i+T7GDVUEMrjeRo5t/HWj6Osesizv5lyd9R5qvKK3b14lzQnrgmWNRDaUjlOx18MTaaMkPnDi8jaIxlYcC4m1+AcrLk63U5Octy9f4IN7WcYqK6ynaF6Imtc5z3FkEZAJbbWc619Rt8hYEEnrHHKwvLzmFhbWyHbW/OvbuRo0Gg+GtFvJwetznuPiXfJVEr6u383oWStaS/6kHEeTmhkB5sPhdxa4uF+trycuyy20+Uq0fm2/nca52VN7thYcBwxtNTx04N+baATa2s45udbddxJ71Er1XVqOb6yRSp83BR7CetRsM/0g5RjE+SGGC7onSMLpHZazCWkhrcyLjiFbUOTdSUpy34ezvK6rfaW1Fbs7y90shcxrjtc1pPaRdVUlhtFgnlHqvD0IAgCAIAgCAIAgCAIDCNLm/fan3r/AJrp7XoY8CiuOllxNm0c/dKf3MH0NXO3HSy4v1Lml0ceCIGm+AOracRscBIx4kbfzSQHNLSd2TjnxAW6zuFQqanuew13NF1YYW/eVfQzQaohqWVE+q1sWsWtDtZznEFo2ZAZk+Cm3d/TnTcIdZGt7ScZqUuo0hU5YhAEAQHlVQCRjozse1zTbbZwsfmvYy0tNHjWVgrbaSrE3OmPWlbqgHoiAjU1HON5dZt8jcM1m3c3pgkmZrpuGnOzz38Pvh79ho0z1Zxt8vX7bO8sOH03NRMivfUa1t7WvYWJtuvwUSctUnLtN8VhJGS8uNdeenpwco43SEbryO1R3jmz4q95Hp4hKfa8fT+yBey2pGaK4IJ9a26HhJijWLZ4TKcEG42rW9oydWGa+3IrS4nuovXJeft5vdj6lV8o/LHiTrJ5kyJyl/vrfcx/XIlh0fj7GN4/3PD3K81TyHqPjhuGZOwDaepGFI16j+60Lecy5iEF3a1lyPHJc/P9yq8dbLqPwU1nqRh0cthbaV0UFkpnLBEnaSbnapEdhhkiSRrNM9IkjFmmenmvT01fkMrjappzsBjlb2kFj/pYqPliG2E+K/PMsLKWxo1ZUhOMp5Uoz5YwnYYWW7nyXHx+KveTWuZfH7IqL5PnfD7ssvJdOw0rox58cjtYb7OsWu7No/lKhcpRaqp9qJVjJOnjsZcVXk0IAgK1jmmlPSymB8crnNDTdoYW5i+94KmUbGdWGtNefsRat3GnLS0/L3MmxSUSzTStBAlkleAdoD3OcAbb81fU1phGL6kl9EU83qk32t+Zo1Nyi0rWNaYp7ta0ebHbIW/iKolybUbbyvP2LNX8Etz8vcsOjukEVY1z42vaGODTrhoN7Xy1XHiolxbyotKTW3sJNGvGqm0jz0j0mhojGJGSO53XtqBptq6t76zh6QXtvayr50tbO0xr3EaOMp7ew9NHdIYqxr3Rte0RkNOuGg5i+Wq4ry4t5UGlJrb2GVGvGqm0jrqObgSgKbByjUji0CKfpFoF2x7zb+J1qxlyZUSbyvP2IMb+nJrY/L3Lkq4nBAcHHdLKWlOo9xfKPwMALh7RJAb2E36lKoWdSrtWxdrI9W6p09j39iK6eUwXypTq8edF/DU/VS/8W8fN5fyRv8gs/L5newLTKlqXCMExynYx9hrdTXAkHsyPUotayqUlneu4kUrunUeNz7zMNK2/fKj3j/mru16GPAq7jpZcTYdHv3Wn9zD9DVz1fpZcX6lzR6OPBH3G8VZSwune1zmtLQQ2xd0iGjaQN/FKNJ1Z6EKtVU46mcrAtMqerl5mOOVriHOu8MAsLei8net9eynRhqbXn7Gmjdxqy0pPy9yyKGSggKxi+nNHASwF0rxkRGAWg9biQPC6m0rCrNZexd5EqXlODxv4HFPKYL/uptx53Pw1P1Un/F/+/L+TT/kP/PmdjCdO6OYhri6FxyHOW1SfbBIHfZR6vJ9WCytvA3U72nN4eziWlQSWEBgXKzPrYnKP4bYWf0B/966jkyOLZPtz64+xVXbzUKeAp5GJMTFi2eEyKNYNmJLjjWDZ4So4lg2Yl65LW2nm9236lV8pfLHiWHJ/zPgdjS3RCWrqBOyRjQI2ss4G9w55vl7SiW11GlHS11ki4tpVJak+o5sXJ7N+Kdg7Gud8yFJfKMeqJH/x8v8AYsGEaKUtKeee7XezPXeQGs9YDYO03solW7qVfhWxdxKpWsKXxPa+8qenulbahvktObxXBkfufY3DG+rfMnfYbtsm0tnB65byNc3KktMdxSmwq1iV7Z5SRramCLLGskz0hysWxMyIcjVmj0vPIxLbEHDc+CQeDo3foVWcrLNBcV9yZZv43wNyXNlmVvTbR41cQLP20VyzdrA21mX3XsCOsdZUyzueZlh7n+ZIt1Q52OVvRmWH1s9JLrxkskb0XNI28WPadyuqlOFaOJbV+biohUnSllbGX/B9P4H2bUNMTvSF3Rnwzb3i3WqqrydOO2G31LKlfweyez0LbTVDJGh8bmuadjmkEHvCgSi4vDWCdGSkso9VielexjQ+mqZTNI6QPIaOi4AZCw2tKl0b2pSjpjgjVbWFSWp5MpxSmEc0sbb6sckrBfbZri0X67BXtOWqEW+tIpai0yaXU2aJTcn9G5jXF013NafPbvF/RVRLlGqm1sLVWNNrrO/gOBQ0bXMiLyHnWOsQTe1srAKLXuJVmnLqJNGjGkmolR5Vh0qbsn+cSsOS90/D7kDlHfHx+xJ5Kx9lP7bfpWvlP5o8DZyf8suJeVWFgfHbEBguHs6cftR/MLqqm5+JzlLfHwN7XKnRlZ06x800QZGbTTXDT6DR5z+3MAdt9ym2Vuqs8y3IiXdd044jvZnmj2Ay1kpa02aOlJIc7XP9Tjn8Vb3FxGjHL8EVlCjKrLC8WaBT6A0DW2cx7z6TpHA+DCB8FUy5QrN7Hjw9yyVjSS27fH2OFpNoII2GalLiGdJ0ZN3ADPWY4Z5bbHPgdylW1/qemp9fcj17LStVP6exSqmV0jjI83c/MnieKsoxUVhECUnJ5ZtmAfutP7mH6Grmq/Sy4v1L+j0ceCOVyhj7jJ7UX/Uat9h068fQ0XvQvw9SmcnDfvo93J+isuUOh8UQbHpfBmrqhLkzzlC0icXGjicQ0ftXDa4kX5q/Cxz43tuINvYWyxzsvD3Ky9uHnm4+Psc7RHQ41I56UlkF7NA859ttidjb5X357Nq3XV7zT0x2v0NVta84tUti9S5f6Iw61uZPbzkl/HWVd+vr5zq8l7E79HRxjHmyl6XaHmlHPREugJAN/OYTsuRtadl+xWNpec78Mtj9SDc2vNfFHd6HR5O9IHNcKOV12O/ZE/hIz5u/okbOFrbxbTf2ya52O/r9zZZV2nzct3V7GiqoLQ/nvlRH/FKnth/6MS6rk7/jQ8fVlTddKytRNUxkYmwsWDZ4TYWLW2Yk2KNYNmJLjjWDZ4XXk1ZaaX2B9SrOUflXEsOT/mlwPbTfHquCpEcMuowxsdbUY7pFzwTdzSdgHgtFtRhOGZLrNl1XnCeIvq7u8i6P6XVImaKmTWhf0SdVjdQnY+7QMuPUb7lsrWsdPwLaa6N5LX8b2Hb5QMEdPCJWFxdDcllzqubvOrs1htvwuOCj2lVQlh9ZKu6TnDK6jNo6dXESmbD4ltTPMkWWNZpnpDlYs0z0hzMWaZkQZmLYj1Ft5H2/8SHVFL/aP1UDlX/j+KJln0ngbuuZLQIDlY1o/TVQ+1Z09ge3J47946jcLfRualL5Xs7DTVt4VfmXiUrFtAZ47uhcJWj8J6L/APDvEdisqXKEJbJrHoV1SxnHbB59TgYbiFRSyF0ZLHA2cwg2Nvwvaf8A2OpS6lOFaOJbfzqItOpOlLMdn51o1bR/GGVUQlaLOGT27dV3DrG8FUNei6U9LLuhWVWGpHTWk3GJ4637xUe+n+ty6Wh0ceC9Dna3zy4v1Nmov2bPZb8gucn8zOgjuR7LEyKByojpU/ZP/wBtW3Jm6Xh9yr5R3x8fsSeTAfZze236Vr5S+aPA2cn/ACy4l2VaWB8dsQGGUDOnH7TPmF1FTc/E5unvXgbouXOkMm06qDJWScIwxg7ANY/1Ocr6yjporv2lHeS1Vn3bC8aC0IipGG3SlvI48b+b/SGqsvamqs+7YWVnDTSXftLCohKCAxTG6UR1EzGizWySADgLmw7guloycqcW+xHPVo6akku013Af3aD3UP0NXP1+llxfqXtHo48EcvT8fcpPai+tq32HTrx9DRe9C/D1KdyeN++D2JP0Vhf9D4ogWPS+DNQnkDWuedjQSewC6pEsvBct4WTEA180mZ+0mfmfWe7b4ldNshHuS9DnNs5d7fqbbS07Y2NjYLNYA0DqAsFzUpOTcn1nRxiopJHqsT08K2mbLG+J3myNc09hFr9qyhNwkpLqMZxUouL6zE2a8Tw4ZPicD/Mw3+YXSvE446n9zncuD719jcY3hwDhsIB8c1zLWHg6NPJhnLHTamI638WKJ/hrM/sC6TkqWbfHY37lZeLFTPcVCFqsGRGToWrWzEnwtWtmJNhYsGzEmxMWtsxLjyeNtLJ7A+pVt/8AKuJY8nfNLgeGnkd6tvumfVIvLP5PH2Mb/pPD3OR5NkpmSvyXXQ3FS9nk7z04x0SfxM/yNnZbrVXdUtL1Lcy5sbjXHQ96K3pdgnk8uuwfYykkcGu2lnZvHeNymWlfXHD3oiXlDm5aluZX5GKcmQiJMxZpnpBmYtiMiDM1ZoyIMzVsRkXfkVpSayaXdHCW973tt8GOVbyvPFGMe1+i/knWS+Js2dc8WQQBAEBTOUXDGFjakAB4cGOPpNINr8SCB4lWXJ9V6nB7iu5QpLSprec7k4mInkj/AAvj1j2scAPg8rdyjHNNPsZp5Pl+4493p/Zoipy3Maxxv3if3s/1uXR0X+3HgvQ5yt0kuL9TX6P9mz2W/ILnp/MzoY7keyxMiicpgzp+yb/tq05N3S8PuVfKO+Pj9iRyafs5h6zPkf8ACx5R+aJnyd8suJc1WlifHbEBidCzpx+0z5hdNN7Gc1T3rwNtXMnSmRaTxkVc9/TJ8bEfNdBbP9mPAoLnppcTStGXA0kFt0cY7wAD8Qqa5X7suLLm2f7UeCOmtBuCAyDSNv3qf3j/AJrobfoo8Dn7jpZcTUsD/doPdRfQFR1uklxfqXlHo48F6HM07H3KTti+tq3WPTLx9DRfdC/D1KloC372PYk/RWF/0PiiBY9N4M0PFGF0MrRtMcgHe0qnpPE0+9FvUWYNdxkWEkNnhcdjZIiewPaV0NXbCS7n6HP0n8cX3r1NnXNnRhAEBiuIEOkkcNjnyOHYXEhdLTWIpdyObqPMm+9myUbC2NjTta1o8AAucm8ybOiisRSM15b8NJZT1Q/A58Tux41mnsBY4fzK45HqYlKHbt+n9kO9j8KkZfCFdMrWT4QtbMWT4QtbMWT4WrWzFnQpoHO81pNuAJ+S1SklvCi3uRb9BYHNlkLmuHQG0Eb+tV17JOKwyx5PjJSeV1HnpjTvdVAhriObYLhpI85+WSxtZJQ2vrMb+MnU2Lq9yB5O4DNpHaCPmpSknuK2UZLejzaXRubIw2ew3H+Ow7O9JJSWGZU6jhJSW8u45qtp7HzZBY8WOH6g+Peqv4qNTgX6cLilx8jOazDJo3ujdG4lptcNcQeBBtsIzVvTrQks5KWdGcZNYOZUMIJBBBG4ixUmLzuNeGtjIEzVsR6iBMFsRkiBMFsRkjWORnDtSmlqCM55LDrZELA/mc8dyouVqmqoodi9f4wWtlHEG+00JVRMPB9ZEHiIvaJHC4aTYkXIy47Cs1CTjqS2GDqRUtLe091gZhAUzT7E2FraZpu7WDn23WBs09Zvfu61ZWFJp84/ArL+ssc2vE8OTuiOvJPua3mx1kkOPhqj8yz5Qn8Kh4mHJ0Pic/AvSqi2MjxyK1ROD/FlPi4kfNdDQf7ceCOcrrFSS72alhUwfDG8bHMYfgMlRVYuM2n2l/SkpQTXYSlrNhUeUSlLo4pPQc5p6g8A38WDxVhyfPEnHt+xXcoxzFS7PucvQKubHM6JxsJg0A+s29h3hx8At99TcoKS6iPYVVGbi+s0JVBcnI0mxZtPC7P7V4IYN9zlrdg2/DepFtRdSfct5Gua6pQ73uMxpGdNntM+YV5N/Cyjh8y4myrmzpTPdPsPLZxMB0ZgLn12i1vDV8CrewqZhp7Cmv6empq7To6B4s3V8lebOBJjvvBzLe0G57+pab6i884vE32FdY5t+BcVXFkQ8WxGOnjMjzs2De525oWylSlUlpRqq1Y0o6pGSzuL3Oe7znlzj2uNz8SugilFJI56UnJts1nBf3eH3UX0hc/W6SXF+p0NHo48F6HO03H3N/bH9bVvsumXj6Gm+6F+HqVTQRv3sew/9FPvui8SvsOm8GaSqUuzI8bw0wTPiIyBu3rYfNPhl2groaNXnIKRztelzc3H8waLozi4qIQSftWAB4339LsO3xG5U1zRdKfd1FzbV1Vh3reddRyScTSrFxBCQD9rIC1g3i+Rf2D52Um1oupPPUt5Fu66pw73u9yh6OYYZ52Mt0WkOfw1W5kd+Q71bXFXm6bZU21LnKiXV1mrqgOgOTpVhAq6Sam3vb0Cdz29Jh7NYDuut9tW5mrGfZ+M11Ya4OJ/PEbCCWuBDmkgg7QRkQetdZlPaijawToVrZidCFa2YsnwrWzEs2imMR0znukDiHhoGqAdhJzuQoN3RlUSwSrSvGk25dZZBpvTehN+Vn+9QHaT7UTv19Psfl7n7bpjTn8Ev5W/7l5+mn3D/IU+x+XuQ8YxZlQGagcNUm+sANtuBK3Uabg3kg3lzCsko52HNkZkpSK8/WDYt5K8kgmJ/nAWuCNjhc93/paq9HnFs3k60ueae3czrO07pR/y5vys/wB6jfo59q/PAsf19Psfl7lDxmsbNPJK0ENe4kA7bddiVa0IuMFFlXWkpzcl1nLmUlGsgTLYjIiNp3yPbGwXfI5rWji5xsB4lZuSinJ7kZxTbwj+hsFw5tNBFTt2RMa2/EjzndpNz3rk61R1Jub6y+hBQiorqJq1mRR9LcFqZJnTBmuwhoGrm5oA2Fu3bc5X2q0tK9OMFFvDKm8t6spuaWUcaPFKuHo87I2251zbufsUl0aU9uE/zuIir1qezLXH+T9SY5WSdHnnm+5tmn+gAorelHbpX5xDuq09mp+H8EjC9F6iYguaY2b3OFndzTmT22Cwq3dOC2bWbKNnUqPbsXf7F/oKNkLGxRizW+J4k8SVUVJuctUi6p0404qMSQsDMpOmOAyGQ1EbS5rgNcAXIIFta28EAeBVnZ3EdOiT4FTe20tXORWe04FFi1RCNWOUtHDIgHfk4GymTo05vMlkhQuKlNYjLBedEaqWSEulLi7XcASLXFmkWy2ZlVV3CMZ4j2FxZTnOnmfadSvo2TRuif5rxbrG8EdYNj3LRTm4SUkSKlNVIuL6zNcVwOanJDmks3PA6JHH1T1FXVK4hUWx7ewoa1vUpPatnafuDHqwAMbM87gMnHxIJSVvS3uIjdVtykdTB9G5p3iap1gzInXJ13+rnm1v/g4iPWuoU46ae/u3Ik0LSdSWuru797OXXYfKJ5C2J+qJXkWjdawebWsNllvhUi6ay1u7e4jzpzVR4i976n2mnqjOgImJ0DJ4zE8ZHYd7TucOtbKVSVOWpGurSjUjpkZ5imATwHNpcwbHtBI7TbNp7fEq4pXMKi37ewo6ttUpPdldq/Ngh0irGjVE7rdYY4+LgSjtaT2uPqFd1lsUvQl0WC1VW8PmLwze9+23BjT/AIstc69KjHEMZ7F9zbTt61eWZ5x2v7fmD86S4U5s5EUTywNjA1WuIyaBtA6l7bVk6eZNZ2nl1RaqYinjC6i8YKCKeEEEERxggixBDQCCFV1ukljtZb0M81HPYvQhaXxOdSva1pcSY8gCT5w3BbLRpVU33+hqvU3RaXd6lb0No5G1Ic6N7RqvzLXAbt5Cm3k4ulhNbyBYwkquWnu7C/KpLk5WP4IypZY9GRvmu/tPEKRQuHSfcR7i3jWXf1Mos+G1dK/W1XNLdj2XLbdo3dR8Faxq0qyxv7mU8qVajLO1d6Pf/VdZa3OC/HUbf5W+Cw/R0s5wZfrq2MZ9DzpcHq6p+uWu6W2SS4HxzPYF7KvSpLC+iPIUK1aWfNl7wTB46Zmq3NzrFzjtcf0A3BVVevKrLLLihQjRjheLOitJvCAx/lT0d5mfyyMfZVB6dtjZd57HDPtDuIV/ybc64c3Let3D+CrvKWmWtbmVCEqwZBZPhK1sxZ0IStbMWTYgtbPCVFEFqaPMk2KILW0Y5JkYAWOkxbEjlkkCDUZrNIyRzJ4ws0jNMhyNstsUe5Icy2I9IExWxGRduSvR7XkNdIOjHdsV97tj5OwC7R1l3BVvKdxiPNLr3ljZUsvW/A1JUhZBAEB8IQANA2BAfUAQBAEB81RttmmRg+oAgCA+Bo4JkYPqAIAgCAID5qjbbNMjB9QBAEAQBAEAQBAfNUbbC6ZGD6gCAIAgIuJ0EdRE+CVutHILEfEEcCDYg7iAs6dSVOSlHejGcFNaWYbj+BS0UxhkzabmN9snt49RGwjceognpqFeNeGpeK7CkrUnTlhnhC5Zs0MnwuWtmLJ0LlrZ4TYnrBoxJcciwaMT2EqxwD8PlXuARpZFmkekKZ6zSMiFM5bEZECZyzR6iZo1o9JWzaguIm2Mj/RHoj1ju8dy1XFxGhDL39SJFCi6ssdXWbXSUzImNijaGsYA1oGwAbAuclJyblLey8jFRWEeyxPQgCAIAgCAIAgCAIAgCAIAgCAIAgCAIAgCAIAgCAIAgCAIAgCAIAgCAIDnY7g0NXEYZRlta4ecx25zTuPz3rdRrSoy1RNdWlGpHTIx/HtH56J+rILsJ6EgHRd1eq71T8RmugoXEK8cx39hS1qMqTw/qRYnrY0aCbE9YNHhLjkWDRiSGSrDB5g9OdXmBg/LpV7gYPGSRZJHpFlkWSR6QpXrNI9J+j2jk1a/o9GEHpSEZD1W+k75b919Vxcworbv7CTQt5VXs3dpreE4ZFTRiGJtmN8XHe5x3kqgq1ZVJapF1TpxhHTEmLWZhAEAQBAEAQBAEAQBAEAQBAEAQBAEAQBAEAQBAEAQBAEAQBAEAQBAEAQBAEB5VVMyRhjkaHMdkWuFwe5ZRk4vMXhnkoqSwyg45yeuF30jrj+E85jqa87ex3irWjyinsq/Ve3t9CtrWD30/p/Pv9SoVEEkLtSVjmO4OBF+scR1hWEZRmsxeSvnCUXiSwfpkqNGB7tlWODw/fPLzAPhlXuBg8Xyr3AFLSyzO1Io3Pd6o2dp2N70nOMFmTwbIU5TeIrJccD0AGT6t19/NMOX8zt/YPEqurco9VL6ljRsOup9C8wwtY0MY0Na0WAAAAHAAbFVttvLLFJJYR+14ehAEAQBAEAQBAEAQBAEAQBAEAQBAEAQBAEAQBAEAQBAEAQBAEAQBAEAQBAEAQBAEB5VNNHI3UkY17TucA4eBWUZSi8xeDyUVJYayV+s0Ion5ta6Mn0HZeDrgdylwv60d+3iRZ2VKW7ZwOXPyfAZsqSB60YcfEOC3x5SfXHzI8uTl1S8v6II0MN7eUf/AFf/ALWz9cv9fP8Ag1/oP/Xl/J0IOT9u19Q4j1Yw35uK1S5RfVHz/o2x5OXXLy/s6tHoXRR5ljpCN8jrj8os0+C0Tvq0uvHA3wsqUerPE70ELGANY1rWjYGgADuCiSk5PLJSSSwj0Xh6EAQBAEAQBAEAQBAEAQBAEAQBAEAQBAEAQBAEAQBAEAQBAEAQBAEAQBAEAQH/2Q=="/>
          <p:cNvSpPr>
            <a:spLocks noChangeAspect="1" noChangeArrowheads="1"/>
          </p:cNvSpPr>
          <p:nvPr/>
        </p:nvSpPr>
        <p:spPr bwMode="auto">
          <a:xfrm>
            <a:off x="116681" y="-188119"/>
            <a:ext cx="6215063" cy="2178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IE" sz="135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401710" y="5629874"/>
            <a:ext cx="2966654" cy="1041070"/>
          </a:xfrm>
          <a:prstGeom prst="rect">
            <a:avLst/>
          </a:prstGeom>
        </p:spPr>
      </p:pic>
      <p:pic>
        <p:nvPicPr>
          <p:cNvPr id="3078" name="Picture 6" descr="https://encrypted-tbn0.gstatic.com/images?q=tbn:ANd9GcS_N-6g-XaaKWvGc56H3RVtqel1HodbALFdbkI0uRCAOesxfJqh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227207" y="3846267"/>
            <a:ext cx="377213" cy="402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s://upload.wikimedia.org/wikipedia/commons/thumb/0/08/EmacsIcon.svg/1024px-EmacsIcon.svg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9888" y="4802504"/>
            <a:ext cx="476525" cy="476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3.bp.blogspot.com/-D2Wagt1Aa1k/UIzHUDp6cpI/AAAAAAAAAIw/iciEjKQbhX8/s80-c/jgr-48x48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6468" y="3846267"/>
            <a:ext cx="533878" cy="533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undernews.fr/wp-content/uploads/2012/02/notepad-team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6551" y="4712859"/>
            <a:ext cx="633712" cy="541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Studio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0295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2179" y="1680215"/>
            <a:ext cx="7886700" cy="501866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IE" dirty="0" smtClean="0"/>
              <a:t>Started in 2011</a:t>
            </a:r>
          </a:p>
          <a:p>
            <a:endParaRPr lang="en-IE" dirty="0"/>
          </a:p>
          <a:p>
            <a:pPr marL="0" indent="0">
              <a:buNone/>
            </a:pPr>
            <a:r>
              <a:rPr lang="en-IE" dirty="0" smtClean="0"/>
              <a:t>Why chose </a:t>
            </a:r>
            <a:r>
              <a:rPr lang="en-IE" dirty="0" err="1" smtClean="0"/>
              <a:t>RStudio</a:t>
            </a:r>
            <a:r>
              <a:rPr lang="en-IE" dirty="0" smtClean="0"/>
              <a:t> ? </a:t>
            </a:r>
          </a:p>
          <a:p>
            <a:pPr marL="0" indent="0">
              <a:buNone/>
            </a:pPr>
            <a:endParaRPr lang="en-IE" dirty="0" smtClean="0"/>
          </a:p>
          <a:p>
            <a:pPr lvl="1"/>
            <a:r>
              <a:rPr lang="en-IE" dirty="0" smtClean="0"/>
              <a:t>Graphical workspace </a:t>
            </a:r>
          </a:p>
          <a:p>
            <a:pPr lvl="1"/>
            <a:r>
              <a:rPr lang="en-IE" dirty="0"/>
              <a:t>cross-platform interface</a:t>
            </a:r>
          </a:p>
          <a:p>
            <a:pPr lvl="1"/>
            <a:r>
              <a:rPr lang="en-IE" dirty="0" smtClean="0"/>
              <a:t>tab-completion </a:t>
            </a:r>
            <a:r>
              <a:rPr lang="en-IE" dirty="0"/>
              <a:t>of filenames, function names and arguments</a:t>
            </a:r>
          </a:p>
          <a:p>
            <a:pPr lvl="1"/>
            <a:r>
              <a:rPr lang="en-IE" dirty="0"/>
              <a:t>seamless </a:t>
            </a:r>
            <a:r>
              <a:rPr lang="en-IE" dirty="0" err="1"/>
              <a:t>Rmarkdown</a:t>
            </a:r>
            <a:r>
              <a:rPr lang="en-IE" dirty="0"/>
              <a:t> and </a:t>
            </a:r>
            <a:r>
              <a:rPr lang="en-IE" dirty="0" err="1"/>
              <a:t>knitr</a:t>
            </a:r>
            <a:r>
              <a:rPr lang="en-IE" dirty="0"/>
              <a:t> </a:t>
            </a:r>
            <a:r>
              <a:rPr lang="en-IE" dirty="0" smtClean="0"/>
              <a:t>integration for reports</a:t>
            </a:r>
          </a:p>
          <a:p>
            <a:pPr lvl="1"/>
            <a:r>
              <a:rPr lang="en-IE" dirty="0" smtClean="0"/>
              <a:t>Integrates Shiny for online reports</a:t>
            </a:r>
          </a:p>
          <a:p>
            <a:pPr lvl="1"/>
            <a:r>
              <a:rPr lang="en-IE" dirty="0" smtClean="0"/>
              <a:t>User friendly, clear, loads of options, cross language…</a:t>
            </a:r>
            <a:endParaRPr lang="en-IE" dirty="0"/>
          </a:p>
          <a:p>
            <a:pPr lvl="1"/>
            <a:r>
              <a:rPr lang="en-IE" dirty="0" smtClean="0"/>
              <a:t>Updated regularly</a:t>
            </a:r>
          </a:p>
          <a:p>
            <a:endParaRPr lang="en-IE" dirty="0"/>
          </a:p>
        </p:txBody>
      </p:sp>
      <p:sp>
        <p:nvSpPr>
          <p:cNvPr id="4" name="AutoShape 2" descr="data:image/jpeg;base64,/9j/4AAQSkZJRgABAQAAAQABAAD/2wCEAAkGBxASEhUQEhIVFhERGBIWFxcXFRcXFRcXFxkXFhcSGRgYHSggGBolHhUYITEhJSsrLi4vGB8zODMsNygtLisBCgoKDg0OGxAQGy0lICUtLi0uLS0tLTEwLTUtLS0tLS0tLS0tKy0tLS0tLS0tLS0wLS0tLS0tLS0tLS0uLS0tLf/AABEIAIUBewMBEQACEQEDEQH/xAAcAAEAAwEBAQEBAAAAAAAAAAAABAYHBQMBAgj/xABHEAABAwICBQcJBQcCBgMAAAABAAIDBBEFIQYSMUFRBxMiYXGBkRQyUmJyc6GxsiMkQpLBMzRTgqLC0RbSJUOzw/DxFaPi/8QAGgEBAAIDAQAAAAAAAAAAAAAAAAQFAgMGAf/EADYRAAIBAwEDCgUEAgMBAAAAAAABAgMEERIhMXEFEzNBUWGBobHRIjKRwfAUI+HxFVI0QmKS/9oADAMBAAIRAxEAPwDcUAQBAEB51E7I2l8jmsY0Xc5xDWgcSTkAvYxcnhLLPG0trKTifKbTB/M0cUlXMdgYC1nDziLkdYaR1qxp8mVMaqrUV37yPK5jnEdrPBtZjdRm6WCjYdjWME0tuBLyW36x4LPRaU9ycuLwvc81VZdiPQYG92ctfWvPATmJv5YgPmsefS+WnFeGfXJ7pfW2fr/T0P8AGq78fLKi/wBafqJdkf8A5Xse6eP1Pn/wsjc4q+tYfWm55v5ZQfmnPJ/NTi/DHpg80vqbPwa/GqfMPgrGDaHM5iY9QLTqL3m7WpvTg/qvcaqsexknC+Uqkc/mapklJMLXEo6F/btkOtwaFhU5NqJaqbUl3e39nsbmLeJbGXOKVrgHNIc1wuCCCCOII2hV7TTwyQfteAIAgCAIAgCAIAgCAIAgCAIAgCAIAgCAIAgCAIAgCAIAgCAIAgCAIAgCAIAgCAICpaaad09AObH2tSRlGDk2+x0jvwjq2nszU60sJ19u6Pb7GitXjT4mWMkrsYm1p5SIWG5sLRM9VjNhfbebm207FdtUbOGILa/q+L7CDmdd7XsL/hGHwUzObhYGjedrnHi52/5cFV1ak6rzJkqMVFYRO59atJlkc+mkZHPppGRz6aRkc+mkZIGMYdBVM1JmA8HDJ7etrt3ZsO9baVSdJ5izGcVJYZRW1lfg0oEUmtTvJIa4XifxBb+B/W2xPWMlZaKN5H4lt817ojap0Xsew1bQ7TWmxBuq37OoaLuicc+tzD+NvXtG8C4VJdWVS3eXtXb+bidSrxqbt5ZlDNwQBAEAQBAEAQBAEAQBAEAQBAEAQBAEAQBAEAQBAEAQBAEAQBAEAQBAEAQBAUDlI088kBpaYg1Th0nZEQg7Dbe8jMDdtO4G0sLDnf3J/L6/wRbi40bFvMXjY+WQC5dJK7a4kkucc3OJzOZuSuhbUI56kVm2TNWwyBkETYWea0bd7jvceslUlSTqScmT4pRWESufWGkyyOfTSMjn00jI59NIyOfTSMjn00jI59NIyRMVpmVEToX7HbDva4bHDrCzpydOSkjGSUlhmVh0sEt2uLJYXGzmmxa5ptcFXfw1I7dqZBy4PZvNw5O9OG1zeZms2rYM9wlaP+Y0bjxb3jLIc3fWLoPVH5X5Fnb1+cWHvLsq4khAEAQBAEAQBAEAQBAEAQBAEAQBAEAQBAEAQBAEAQBAEAQBAEAQBAEAQFY0/wBKRQU+s2xqJbtiaeO+Qj0W3B6yQN6mWVq7iph7lv8AbxNNerzcc9Z/Pc0rnuc97i57yXOcTclxNy4neSV1SSSwinby8s62ibR5S0n8DXuHbbV/uWm5f7ZspfMXrn1WaSVkc+mkZPnlCaRk+8+mkZHPppGRz6aRk+c+mkZHPppGRz6aRkoulTQKlxH4gx3fa36Kztn+2iLV+Y5tHVSRPbLG4tkjIc1w2gj/AM2b9i2yjGcXGSymYRk4vKP6K0L0kZX0zZhYSN6MrPReNtvVO0dR4grlLu2dCpp6uouKVRVI5O8optCAIAgCAIAgCAIAgCAIAgCAIAgCAIAgCAIAgCAIAgCAIAgCAIAgCA+OIGZ2BAfzjpxpAa6rfMD9k3oRDhG05Otxcbu77bl1tnb8xSUeve+P8FPXq85PPUcFSjSdDAZ9SZp3Ou3x2fEBaq0cwZnTeJFu59QdJvyd/RFlLI+RtUWBuq3V1n6mdzexuM1EunUik6Zuo6W3qLUzRKhfmxziPVkuP1UH9XVW/wBCRzMGen+mKCPzx+eVw+RC8/VVnu9BzMEPI8JGV6e/vG3+q685yv3numn3Hyp0Ro5G3juy+xzHlw8HXFuyy9jd1IvbtPHRg9xSseweakcA/pMd5rxsPUR+F3V881Y0a8aq2b+wi1IOG85RlUjBryfkzJpGSoY5PrzOO4Wb4DP43U+jHEER5vMiAtpiWnk30hNHWN1jaCe0cvAXPQk/lJ28C5Qr+356k8b1tX3XiSLaron3M/oRcqWwQBAVHHuUCkp3GNgM0jbghhAYDwLz+gKn0OT6tRZexd/sRKt5CDwtrKzJypVF+jTRgdb3OPiAFMXJUOuT+hH/AF8v9fMk0fKmb2lpct5ZJn+Vzc/FYz5KX/WX1RlG/wD9o+ZfMDxeKriE8WtqEkdJuqQRtHA9ouFV1qMqU9Et5Np1I1I6ok9ajYEAQBAEAQBAEAQBAEAQBAEBielWOVjKyoYypmaxsjwGiV4AHAAHILo7ahSdGLcVu7Cnr1ZqpJJs13AJHOpadziS50MJJJuSSxpJJ3lUNdJVZJdr9S1pvME32I/GkGNRUcJnlva4a1o85zjsaL9hPYCvaFCVaemJ5Vqxpx1SOJozp3DVy8wY3RSOBLLkOa6wuRcbHWBNrbjmpNxYTox15yjTRu41JacYZbVAJQQBAEB8c4AXOQG0oDiM0gLj0YiW7gXFszhbWBbGW2N29INLg61+jcWUl2+Ftft9fLdjvNSq56vf88zsQTNe1r2EFjwHNI2EEXBHcVHacXhmxNNZRVOVPF/J8PkDTZ9QRC3sfcvP5A7PiQp3JtHnK6zuW328zTcz002YAuoKg+oD6wFAWegq9dtz5w2/57FDnDDNqnklk3Wpo91Fx5Lm2nm92PqVbygsRXEl2ry2Q+U1t61vuY/rkXtkv2/H2Mbl4n4FaESmaSNqJuE4nNSvEkTiM+k2/QeODh+u0LCpRjNYZnCq4vKNWxKFlZRmwymjD2X2hxGsw9xt8VTwbpVODLGSVSHExuOa4V+iryR6+r1G5ecdn+VthDLMXPCKy9imI1HmvT0+EID+i+T7GDVUEMrjeRo5t/HWj6Osesizv5lyd9R5qvKK3b14lzQnrgmWNRDaUjlOx18MTaaMkPnDi8jaIxlYcC4m1+AcrLk63U5Octy9f4IN7WcYqK6ynaF6Imtc5z3FkEZAJbbWc619Rt8hYEEnrHHKwvLzmFhbWyHbW/OvbuRo0Gg+GtFvJwetznuPiXfJVEr6u383oWStaS/6kHEeTmhkB5sPhdxa4uF+trycuyy20+Uq0fm2/nca52VN7thYcBwxtNTx04N+baATa2s45udbddxJ71Er1XVqOb6yRSp83BR7CetRsM/0g5RjE+SGGC7onSMLpHZazCWkhrcyLjiFbUOTdSUpy34ezvK6rfaW1Fbs7y90shcxrjtc1pPaRdVUlhtFgnlHqvD0IAgCAIAgCAIAgCAIDCNLm/fan3r/AJrp7XoY8CiuOllxNm0c/dKf3MH0NXO3HSy4v1Lml0ceCIGm+AOracRscBIx4kbfzSQHNLSd2TjnxAW6zuFQqanuew13NF1YYW/eVfQzQaohqWVE+q1sWsWtDtZznEFo2ZAZk+Cm3d/TnTcIdZGt7ScZqUuo0hU5YhAEAQHlVQCRjozse1zTbbZwsfmvYy0tNHjWVgrbaSrE3OmPWlbqgHoiAjU1HON5dZt8jcM1m3c3pgkmZrpuGnOzz38Pvh79ho0z1Zxt8vX7bO8sOH03NRMivfUa1t7WvYWJtuvwUSctUnLtN8VhJGS8uNdeenpwco43SEbryO1R3jmz4q95Hp4hKfa8fT+yBey2pGaK4IJ9a26HhJijWLZ4TKcEG42rW9oydWGa+3IrS4nuovXJeft5vdj6lV8o/LHiTrJ5kyJyl/vrfcx/XIlh0fj7GN4/3PD3K81TyHqPjhuGZOwDaepGFI16j+60Lecy5iEF3a1lyPHJc/P9yq8dbLqPwU1nqRh0cthbaV0UFkpnLBEnaSbnapEdhhkiSRrNM9IkjFmmenmvT01fkMrjappzsBjlb2kFj/pYqPliG2E+K/PMsLKWxo1ZUhOMp5Uoz5YwnYYWW7nyXHx+KveTWuZfH7IqL5PnfD7ssvJdOw0rox58cjtYb7OsWu7No/lKhcpRaqp9qJVjJOnjsZcVXk0IAgK1jmmlPSymB8crnNDTdoYW5i+94KmUbGdWGtNefsRat3GnLS0/L3MmxSUSzTStBAlkleAdoD3OcAbb81fU1phGL6kl9EU83qk32t+Zo1Nyi0rWNaYp7ta0ebHbIW/iKolybUbbyvP2LNX8Etz8vcsOjukEVY1z42vaGODTrhoN7Xy1XHiolxbyotKTW3sJNGvGqm0jz0j0mhojGJGSO53XtqBptq6t76zh6QXtvayr50tbO0xr3EaOMp7ew9NHdIYqxr3Rte0RkNOuGg5i+Wq4ry4t5UGlJrb2GVGvGqm0jrqObgSgKbByjUji0CKfpFoF2x7zb+J1qxlyZUSbyvP2IMb+nJrY/L3Lkq4nBAcHHdLKWlOo9xfKPwMALh7RJAb2E36lKoWdSrtWxdrI9W6p09j39iK6eUwXypTq8edF/DU/VS/8W8fN5fyRv8gs/L5newLTKlqXCMExynYx9hrdTXAkHsyPUotayqUlneu4kUrunUeNz7zMNK2/fKj3j/mru16GPAq7jpZcTYdHv3Wn9zD9DVz1fpZcX6lzR6OPBH3G8VZSwune1zmtLQQ2xd0iGjaQN/FKNJ1Z6EKtVU46mcrAtMqerl5mOOVriHOu8MAsLei8net9eynRhqbXn7Gmjdxqy0pPy9yyKGSggKxi+nNHASwF0rxkRGAWg9biQPC6m0rCrNZexd5EqXlODxv4HFPKYL/uptx53Pw1P1Un/F/+/L+TT/kP/PmdjCdO6OYhri6FxyHOW1SfbBIHfZR6vJ9WCytvA3U72nN4eziWlQSWEBgXKzPrYnKP4bYWf0B/966jkyOLZPtz64+xVXbzUKeAp5GJMTFi2eEyKNYNmJLjjWDZ4So4lg2Yl65LW2nm9236lV8pfLHiWHJ/zPgdjS3RCWrqBOyRjQI2ss4G9w55vl7SiW11GlHS11ki4tpVJak+o5sXJ7N+Kdg7Gud8yFJfKMeqJH/x8v8AYsGEaKUtKeee7XezPXeQGs9YDYO03solW7qVfhWxdxKpWsKXxPa+8qenulbahvktObxXBkfufY3DG+rfMnfYbtsm0tnB65byNc3KktMdxSmwq1iV7Z5SRramCLLGskz0hysWxMyIcjVmj0vPIxLbEHDc+CQeDo3foVWcrLNBcV9yZZv43wNyXNlmVvTbR41cQLP20VyzdrA21mX3XsCOsdZUyzueZlh7n+ZIt1Q52OVvRmWH1s9JLrxkskb0XNI28WPadyuqlOFaOJbV+biohUnSllbGX/B9P4H2bUNMTvSF3Rnwzb3i3WqqrydOO2G31LKlfweyez0LbTVDJGh8bmuadjmkEHvCgSi4vDWCdGSkso9VielexjQ+mqZTNI6QPIaOi4AZCw2tKl0b2pSjpjgjVbWFSWp5MpxSmEc0sbb6sckrBfbZri0X67BXtOWqEW+tIpai0yaXU2aJTcn9G5jXF013NafPbvF/RVRLlGqm1sLVWNNrrO/gOBQ0bXMiLyHnWOsQTe1srAKLXuJVmnLqJNGjGkmolR5Vh0qbsn+cSsOS90/D7kDlHfHx+xJ5Kx9lP7bfpWvlP5o8DZyf8suJeVWFgfHbEBguHs6cftR/MLqqm5+JzlLfHwN7XKnRlZ06x800QZGbTTXDT6DR5z+3MAdt9ym2Vuqs8y3IiXdd044jvZnmj2Ay1kpa02aOlJIc7XP9Tjn8Vb3FxGjHL8EVlCjKrLC8WaBT6A0DW2cx7z6TpHA+DCB8FUy5QrN7Hjw9yyVjSS27fH2OFpNoII2GalLiGdJ0ZN3ADPWY4Z5bbHPgdylW1/qemp9fcj17LStVP6exSqmV0jjI83c/MnieKsoxUVhECUnJ5ZtmAfutP7mH6Grmq/Sy4v1L+j0ceCOVyhj7jJ7UX/Uat9h068fQ0XvQvw9SmcnDfvo93J+isuUOh8UQbHpfBmrqhLkzzlC0icXGjicQ0ftXDa4kX5q/Cxz43tuINvYWyxzsvD3Ky9uHnm4+Psc7RHQ41I56UlkF7NA859ttidjb5X357Nq3XV7zT0x2v0NVta84tUti9S5f6Iw61uZPbzkl/HWVd+vr5zq8l7E79HRxjHmyl6XaHmlHPREugJAN/OYTsuRtadl+xWNpec78Mtj9SDc2vNfFHd6HR5O9IHNcKOV12O/ZE/hIz5u/okbOFrbxbTf2ya52O/r9zZZV2nzct3V7GiqoLQ/nvlRH/FKnth/6MS6rk7/jQ8fVlTddKytRNUxkYmwsWDZ4TYWLW2Yk2KNYNmJLjjWDZ4XXk1ZaaX2B9SrOUflXEsOT/mlwPbTfHquCpEcMuowxsdbUY7pFzwTdzSdgHgtFtRhOGZLrNl1XnCeIvq7u8i6P6XVImaKmTWhf0SdVjdQnY+7QMuPUb7lsrWsdPwLaa6N5LX8b2Hb5QMEdPCJWFxdDcllzqubvOrs1htvwuOCj2lVQlh9ZKu6TnDK6jNo6dXESmbD4ltTPMkWWNZpnpDlYs0z0hzMWaZkQZmLYj1Ft5H2/8SHVFL/aP1UDlX/j+KJln0ngbuuZLQIDlY1o/TVQ+1Z09ge3J47946jcLfRualL5Xs7DTVt4VfmXiUrFtAZ47uhcJWj8J6L/APDvEdisqXKEJbJrHoV1SxnHbB59TgYbiFRSyF0ZLHA2cwg2Nvwvaf8A2OpS6lOFaOJbfzqItOpOlLMdn51o1bR/GGVUQlaLOGT27dV3DrG8FUNei6U9LLuhWVWGpHTWk3GJ4637xUe+n+ty6Wh0ceC9Dna3zy4v1Nmov2bPZb8gucn8zOgjuR7LEyKByojpU/ZP/wBtW3Jm6Xh9yr5R3x8fsSeTAfZze236Vr5S+aPA2cn/ACy4l2VaWB8dsQGGUDOnH7TPmF1FTc/E5unvXgbouXOkMm06qDJWScIwxg7ANY/1Ocr6yjporv2lHeS1Vn3bC8aC0IipGG3SlvI48b+b/SGqsvamqs+7YWVnDTSXftLCohKCAxTG6UR1EzGizWySADgLmw7guloycqcW+xHPVo6akku013Af3aD3UP0NXP1+llxfqXtHo48EcvT8fcpPai+tq32HTrx9DRe9C/D1KdyeN++D2JP0Vhf9D4ogWPS+DNQnkDWuedjQSewC6pEsvBct4WTEA180mZ+0mfmfWe7b4ldNshHuS9DnNs5d7fqbbS07Y2NjYLNYA0DqAsFzUpOTcn1nRxiopJHqsT08K2mbLG+J3myNc09hFr9qyhNwkpLqMZxUouL6zE2a8Tw4ZPicD/Mw3+YXSvE446n9zncuD719jcY3hwDhsIB8c1zLWHg6NPJhnLHTamI638WKJ/hrM/sC6TkqWbfHY37lZeLFTPcVCFqsGRGToWrWzEnwtWtmJNhYsGzEmxMWtsxLjyeNtLJ7A+pVt/8AKuJY8nfNLgeGnkd6tvumfVIvLP5PH2Mb/pPD3OR5NkpmSvyXXQ3FS9nk7z04x0SfxM/yNnZbrVXdUtL1Lcy5sbjXHQ96K3pdgnk8uuwfYykkcGu2lnZvHeNymWlfXHD3oiXlDm5aluZX5GKcmQiJMxZpnpBmYtiMiDM1ZoyIMzVsRkXfkVpSayaXdHCW973tt8GOVbyvPFGMe1+i/knWS+Js2dc8WQQBAEBTOUXDGFjakAB4cGOPpNINr8SCB4lWXJ9V6nB7iu5QpLSprec7k4mInkj/AAvj1j2scAPg8rdyjHNNPsZp5Pl+4493p/Zoipy3Maxxv3if3s/1uXR0X+3HgvQ5yt0kuL9TX6P9mz2W/ILnp/MzoY7keyxMiicpgzp+yb/tq05N3S8PuVfKO+Pj9iRyafs5h6zPkf8ACx5R+aJnyd8suJc1WlifHbEBidCzpx+0z5hdNN7Gc1T3rwNtXMnSmRaTxkVc9/TJ8bEfNdBbP9mPAoLnppcTStGXA0kFt0cY7wAD8Qqa5X7suLLm2f7UeCOmtBuCAyDSNv3qf3j/AJrobfoo8Dn7jpZcTUsD/doPdRfQFR1uklxfqXlHo48F6HM07H3KTti+tq3WPTLx9DRfdC/D1KloC372PYk/RWF/0PiiBY9N4M0PFGF0MrRtMcgHe0qnpPE0+9FvUWYNdxkWEkNnhcdjZIiewPaV0NXbCS7n6HP0n8cX3r1NnXNnRhAEBiuIEOkkcNjnyOHYXEhdLTWIpdyObqPMm+9myUbC2NjTta1o8AAucm8ybOiisRSM15b8NJZT1Q/A58Tux41mnsBY4fzK45HqYlKHbt+n9kO9j8KkZfCFdMrWT4QtbMWT4QtbMWT4WrWzFnQpoHO81pNuAJ+S1SklvCi3uRb9BYHNlkLmuHQG0Eb+tV17JOKwyx5PjJSeV1HnpjTvdVAhriObYLhpI85+WSxtZJQ2vrMb+MnU2Lq9yB5O4DNpHaCPmpSknuK2UZLejzaXRubIw2ew3H+Ow7O9JJSWGZU6jhJSW8u45qtp7HzZBY8WOH6g+Peqv4qNTgX6cLilx8jOazDJo3ujdG4lptcNcQeBBtsIzVvTrQks5KWdGcZNYOZUMIJBBBG4ixUmLzuNeGtjIEzVsR6iBMFsRkiBMFsRkjWORnDtSmlqCM55LDrZELA/mc8dyouVqmqoodi9f4wWtlHEG+00JVRMPB9ZEHiIvaJHC4aTYkXIy47Cs1CTjqS2GDqRUtLe091gZhAUzT7E2FraZpu7WDn23WBs09Zvfu61ZWFJp84/ArL+ssc2vE8OTuiOvJPua3mx1kkOPhqj8yz5Qn8Kh4mHJ0Pic/AvSqi2MjxyK1ROD/FlPi4kfNdDQf7ceCOcrrFSS72alhUwfDG8bHMYfgMlRVYuM2n2l/SkpQTXYSlrNhUeUSlLo4pPQc5p6g8A38WDxVhyfPEnHt+xXcoxzFS7PucvQKubHM6JxsJg0A+s29h3hx8At99TcoKS6iPYVVGbi+s0JVBcnI0mxZtPC7P7V4IYN9zlrdg2/DepFtRdSfct5Gua6pQ73uMxpGdNntM+YV5N/Cyjh8y4myrmzpTPdPsPLZxMB0ZgLn12i1vDV8CrewqZhp7Cmv6empq7To6B4s3V8lebOBJjvvBzLe0G57+pab6i884vE32FdY5t+BcVXFkQ8WxGOnjMjzs2De525oWylSlUlpRqq1Y0o6pGSzuL3Oe7znlzj2uNz8SugilFJI56UnJts1nBf3eH3UX0hc/W6SXF+p0NHo48F6HO03H3N/bH9bVvsumXj6Gm+6F+HqVTQRv3sew/9FPvui8SvsOm8GaSqUuzI8bw0wTPiIyBu3rYfNPhl2groaNXnIKRztelzc3H8waLozi4qIQSftWAB4339LsO3xG5U1zRdKfd1FzbV1Vh3reddRyScTSrFxBCQD9rIC1g3i+Rf2D52Um1oupPPUt5Fu66pw73u9yh6OYYZ52Mt0WkOfw1W5kd+Q71bXFXm6bZU21LnKiXV1mrqgOgOTpVhAq6Sam3vb0Cdz29Jh7NYDuut9tW5mrGfZ+M11Ya4OJ/PEbCCWuBDmkgg7QRkQetdZlPaijawToVrZidCFa2YsnwrWzEs2imMR0znukDiHhoGqAdhJzuQoN3RlUSwSrSvGk25dZZBpvTehN+Vn+9QHaT7UTv19Psfl7n7bpjTn8Ev5W/7l5+mn3D/IU+x+XuQ8YxZlQGagcNUm+sANtuBK3Uabg3kg3lzCsko52HNkZkpSK8/WDYt5K8kgmJ/nAWuCNjhc93/paq9HnFs3k60ueae3czrO07pR/y5vys/wB6jfo59q/PAsf19Psfl7lDxmsbNPJK0ENe4kA7bddiVa0IuMFFlXWkpzcl1nLmUlGsgTLYjIiNp3yPbGwXfI5rWji5xsB4lZuSinJ7kZxTbwj+hsFw5tNBFTt2RMa2/EjzndpNz3rk61R1Jub6y+hBQiorqJq1mRR9LcFqZJnTBmuwhoGrm5oA2Fu3bc5X2q0tK9OMFFvDKm8t6spuaWUcaPFKuHo87I2251zbufsUl0aU9uE/zuIir1qezLXH+T9SY5WSdHnnm+5tmn+gAorelHbpX5xDuq09mp+H8EjC9F6iYguaY2b3OFndzTmT22Cwq3dOC2bWbKNnUqPbsXf7F/oKNkLGxRizW+J4k8SVUVJuctUi6p0404qMSQsDMpOmOAyGQ1EbS5rgNcAXIIFta28EAeBVnZ3EdOiT4FTe20tXORWe04FFi1RCNWOUtHDIgHfk4GymTo05vMlkhQuKlNYjLBedEaqWSEulLi7XcASLXFmkWy2ZlVV3CMZ4j2FxZTnOnmfadSvo2TRuif5rxbrG8EdYNj3LRTm4SUkSKlNVIuL6zNcVwOanJDmks3PA6JHH1T1FXVK4hUWx7ewoa1vUpPatnafuDHqwAMbM87gMnHxIJSVvS3uIjdVtykdTB9G5p3iap1gzInXJ13+rnm1v/g4iPWuoU46ae/u3Ik0LSdSWuru797OXXYfKJ5C2J+qJXkWjdawebWsNllvhUi6ay1u7e4jzpzVR4i976n2mnqjOgImJ0DJ4zE8ZHYd7TucOtbKVSVOWpGurSjUjpkZ5imATwHNpcwbHtBI7TbNp7fEq4pXMKi37ewo6ttUpPdldq/Ngh0irGjVE7rdYY4+LgSjtaT2uPqFd1lsUvQl0WC1VW8PmLwze9+23BjT/AIstc69KjHEMZ7F9zbTt61eWZ5x2v7fmD86S4U5s5EUTywNjA1WuIyaBtA6l7bVk6eZNZ2nl1RaqYinjC6i8YKCKeEEEERxggixBDQCCFV1ukljtZb0M81HPYvQhaXxOdSva1pcSY8gCT5w3BbLRpVU33+hqvU3RaXd6lb0No5G1Ic6N7RqvzLXAbt5Cm3k4ulhNbyBYwkquWnu7C/KpLk5WP4IypZY9GRvmu/tPEKRQuHSfcR7i3jWXf1Mos+G1dK/W1XNLdj2XLbdo3dR8Faxq0qyxv7mU8qVajLO1d6Pf/VdZa3OC/HUbf5W+Cw/R0s5wZfrq2MZ9DzpcHq6p+uWu6W2SS4HxzPYF7KvSpLC+iPIUK1aWfNl7wTB46Zmq3NzrFzjtcf0A3BVVevKrLLLihQjRjheLOitJvCAx/lT0d5mfyyMfZVB6dtjZd57HDPtDuIV/ybc64c3Let3D+CrvKWmWtbmVCEqwZBZPhK1sxZ0IStbMWTYgtbPCVFEFqaPMk2KILW0Y5JkYAWOkxbEjlkkCDUZrNIyRzJ4ws0jNMhyNstsUe5Icy2I9IExWxGRduSvR7XkNdIOjHdsV97tj5OwC7R1l3BVvKdxiPNLr3ljZUsvW/A1JUhZBAEB8IQANA2BAfUAQBAEB81RttmmRg+oAgCA+Bo4JkYPqAIAgCAID5qjbbNMjB9QBAEAQBAEAQBAfNUbbC6ZGD6gCAIAgIuJ0EdRE+CVutHILEfEEcCDYg7iAs6dSVOSlHejGcFNaWYbj+BS0UxhkzabmN9snt49RGwjceognpqFeNeGpeK7CkrUnTlhnhC5Zs0MnwuWtmLJ0LlrZ4TYnrBoxJcciwaMT2EqxwD8PlXuARpZFmkekKZ6zSMiFM5bEZECZyzR6iZo1o9JWzaguIm2Mj/RHoj1ju8dy1XFxGhDL39SJFCi6ssdXWbXSUzImNijaGsYA1oGwAbAuclJyblLey8jFRWEeyxPQgCAIAgCAIAgCAIAgCAIAgCAIAgCAIAgCAIAgCAIAgCAIAgCAIAgCAIDnY7g0NXEYZRlta4ecx25zTuPz3rdRrSoy1RNdWlGpHTIx/HtH56J+rILsJ6EgHRd1eq71T8RmugoXEK8cx39hS1qMqTw/qRYnrY0aCbE9YNHhLjkWDRiSGSrDB5g9OdXmBg/LpV7gYPGSRZJHpFlkWSR6QpXrNI9J+j2jk1a/o9GEHpSEZD1W+k75b919Vxcworbv7CTQt5VXs3dpreE4ZFTRiGJtmN8XHe5x3kqgq1ZVJapF1TpxhHTEmLWZhAEAQBAEAQBAEAQBAEAQBAEAQBAEAQBAEAQBAEAQBAEAQBAEAQBAEAQBAEB5VVMyRhjkaHMdkWuFwe5ZRk4vMXhnkoqSwyg45yeuF30jrj+E85jqa87ex3irWjyinsq/Ve3t9CtrWD30/p/Pv9SoVEEkLtSVjmO4OBF+scR1hWEZRmsxeSvnCUXiSwfpkqNGB7tlWODw/fPLzAPhlXuBg8Xyr3AFLSyzO1Io3Pd6o2dp2N70nOMFmTwbIU5TeIrJccD0AGT6t19/NMOX8zt/YPEqurco9VL6ljRsOup9C8wwtY0MY0Na0WAAAAHAAbFVttvLLFJJYR+14ehAEAQBAEAQBAEAQBAEAQBAEAQBAEAQBAEAQBAEAQBAEAQBAEAQBAEAQBAEAQBAEB5VNNHI3UkY17TucA4eBWUZSi8xeDyUVJYayV+s0Ion5ta6Mn0HZeDrgdylwv60d+3iRZ2VKW7ZwOXPyfAZsqSB60YcfEOC3x5SfXHzI8uTl1S8v6II0MN7eUf/AFf/ALWz9cv9fP8Ag1/oP/Xl/J0IOT9u19Q4j1Yw35uK1S5RfVHz/o2x5OXXLy/s6tHoXRR5ljpCN8jrj8os0+C0Tvq0uvHA3wsqUerPE70ELGANY1rWjYGgADuCiSk5PLJSSSwj0Xh6EAQBAEAQBAEAQBAEAQBAEAQBAEAQBAEAQBAEAQBAEAQBAEAQBAEAQBAEAQH/2Q=="/>
          <p:cNvSpPr>
            <a:spLocks noChangeAspect="1" noChangeArrowheads="1"/>
          </p:cNvSpPr>
          <p:nvPr/>
        </p:nvSpPr>
        <p:spPr bwMode="auto">
          <a:xfrm>
            <a:off x="116681" y="-188119"/>
            <a:ext cx="6215063" cy="2178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IE" sz="135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52179" y="262163"/>
            <a:ext cx="2192335" cy="769342"/>
          </a:xfrm>
          <a:prstGeom prst="rect">
            <a:avLst/>
          </a:prstGeom>
        </p:spPr>
      </p:pic>
      <p:pic>
        <p:nvPicPr>
          <p:cNvPr id="7" name="Picture 2" descr="RStudi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3208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330200" y="1825624"/>
            <a:ext cx="8402490" cy="476567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IE" dirty="0" smtClean="0"/>
              <a:t>Install </a:t>
            </a:r>
            <a:r>
              <a:rPr lang="en-IE" dirty="0" err="1" smtClean="0"/>
              <a:t>Rstudio</a:t>
            </a: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endParaRPr lang="en-IE" sz="2000" dirty="0" smtClean="0"/>
          </a:p>
          <a:p>
            <a:pPr marL="514350" indent="-514350">
              <a:buFont typeface="+mj-lt"/>
              <a:buAutoNum type="arabicPeriod"/>
            </a:pPr>
            <a:r>
              <a:rPr lang="en-IE" sz="2000" dirty="0" smtClean="0"/>
              <a:t>Open it, go through the menus, panels … </a:t>
            </a:r>
            <a:endParaRPr lang="en-IE" sz="2000" dirty="0"/>
          </a:p>
          <a:p>
            <a:pPr marL="514350" indent="-514350">
              <a:buFont typeface="+mj-lt"/>
              <a:buAutoNum type="arabicPeriod"/>
            </a:pPr>
            <a:endParaRPr lang="en-IE" sz="2000" dirty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Reopen you script and look at it 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endParaRPr lang="en-IE" dirty="0" smtClean="0"/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1897242" y="2254434"/>
            <a:ext cx="302709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dirty="0" smtClean="0"/>
              <a:t>Google + </a:t>
            </a:r>
            <a:r>
              <a:rPr lang="en-US" dirty="0" err="1" smtClean="0"/>
              <a:t>Rstudio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0113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Good coding practices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7394" y="1717459"/>
            <a:ext cx="7886700" cy="4351338"/>
          </a:xfrm>
        </p:spPr>
        <p:txBody>
          <a:bodyPr>
            <a:normAutofit fontScale="92500" lnSpcReduction="10000"/>
          </a:bodyPr>
          <a:lstStyle/>
          <a:p>
            <a:r>
              <a:rPr lang="en-IE" dirty="0" smtClean="0"/>
              <a:t>Use one instruction per line</a:t>
            </a:r>
          </a:p>
          <a:p>
            <a:endParaRPr lang="en-IE" dirty="0"/>
          </a:p>
          <a:p>
            <a:r>
              <a:rPr lang="en-IE" dirty="0" smtClean="0"/>
              <a:t>Use meaningful names</a:t>
            </a:r>
          </a:p>
          <a:p>
            <a:endParaRPr lang="en-IE" dirty="0"/>
          </a:p>
          <a:p>
            <a:r>
              <a:rPr lang="en-IE" dirty="0" smtClean="0"/>
              <a:t>Comment our code</a:t>
            </a:r>
          </a:p>
          <a:p>
            <a:pPr lvl="1"/>
            <a:r>
              <a:rPr lang="en-IE" dirty="0" smtClean="0"/>
              <a:t>Use # in front of comments</a:t>
            </a:r>
          </a:p>
          <a:p>
            <a:pPr lvl="1"/>
            <a:r>
              <a:rPr lang="en-IE" dirty="0" smtClean="0"/>
              <a:t>Be descriptive</a:t>
            </a:r>
          </a:p>
          <a:p>
            <a:endParaRPr lang="en-IE" dirty="0"/>
          </a:p>
          <a:p>
            <a:r>
              <a:rPr lang="en-IE" dirty="0" smtClean="0"/>
              <a:t>Indent it too ! </a:t>
            </a:r>
          </a:p>
          <a:p>
            <a:pPr marL="0" indent="0">
              <a:buNone/>
            </a:pPr>
            <a:r>
              <a:rPr lang="en-IE" sz="1500" dirty="0" smtClean="0"/>
              <a:t>(Ctrl + I in </a:t>
            </a:r>
            <a:r>
              <a:rPr lang="en-IE" sz="1500" dirty="0" err="1" smtClean="0"/>
              <a:t>RStudio</a:t>
            </a:r>
            <a:r>
              <a:rPr lang="en-IE" sz="1500" dirty="0" smtClean="0"/>
              <a:t>)</a:t>
            </a:r>
            <a:endParaRPr lang="en-IE" sz="1500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https://pbs.twimg.com/media/CFcybnrWgAER4U8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1806970"/>
            <a:ext cx="3461619" cy="3194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793929" y="4980939"/>
            <a:ext cx="2230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 smtClean="0"/>
              <a:t>Or my own code later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012555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6070" y="540327"/>
            <a:ext cx="7886700" cy="4786919"/>
          </a:xfrm>
        </p:spPr>
        <p:txBody>
          <a:bodyPr>
            <a:normAutofit/>
          </a:bodyPr>
          <a:lstStyle/>
          <a:p>
            <a:r>
              <a:rPr lang="en-IE" sz="5400" dirty="0" smtClean="0"/>
              <a:t>1.1 Coding generalities</a:t>
            </a:r>
            <a:br>
              <a:rPr lang="en-IE" sz="5400" dirty="0" smtClean="0"/>
            </a:br>
            <a:r>
              <a:rPr lang="en-IE" sz="2700" dirty="0" smtClean="0"/>
              <a:t>What is a code</a:t>
            </a:r>
            <a:br>
              <a:rPr lang="en-IE" sz="2700" dirty="0" smtClean="0"/>
            </a:br>
            <a:r>
              <a:rPr lang="en-IE" sz="2700" dirty="0" err="1" smtClean="0"/>
              <a:t>Code</a:t>
            </a:r>
            <a:r>
              <a:rPr lang="en-IE" sz="2700" dirty="0" smtClean="0"/>
              <a:t> Vs clicks</a:t>
            </a:r>
            <a:br>
              <a:rPr lang="en-IE" sz="2700" dirty="0" smtClean="0"/>
            </a:br>
            <a:r>
              <a:rPr lang="en-IE" sz="2700" dirty="0" smtClean="0"/>
              <a:t>Languages </a:t>
            </a:r>
            <a:br>
              <a:rPr lang="en-IE" sz="2700" dirty="0" smtClean="0"/>
            </a:br>
            <a:r>
              <a:rPr lang="en-IE" sz="2700" dirty="0" smtClean="0"/>
              <a:t>Basic elements</a:t>
            </a:r>
            <a:br>
              <a:rPr lang="en-IE" sz="2700" dirty="0" smtClean="0"/>
            </a:br>
            <a:r>
              <a:rPr lang="en-IE" sz="5400" dirty="0" smtClean="0"/>
              <a:t/>
            </a:r>
            <a:br>
              <a:rPr lang="en-IE" sz="5400" dirty="0" smtClean="0"/>
            </a:br>
            <a:endParaRPr lang="en-IE" sz="5400" dirty="0"/>
          </a:p>
        </p:txBody>
      </p:sp>
    </p:spTree>
    <p:extLst>
      <p:ext uri="{BB962C8B-B14F-4D97-AF65-F5344CB8AC3E}">
        <p14:creationId xmlns:p14="http://schemas.microsoft.com/office/powerpoint/2010/main" val="1109925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20777"/>
            <a:ext cx="9144000" cy="2333192"/>
          </a:xfrm>
        </p:spPr>
        <p:txBody>
          <a:bodyPr/>
          <a:lstStyle/>
          <a:p>
            <a:pPr algn="just"/>
            <a:r>
              <a:rPr lang="en-IE" dirty="0"/>
              <a:t>2</a:t>
            </a:r>
            <a:r>
              <a:rPr lang="en-IE" dirty="0" smtClean="0"/>
              <a:t>. R language basic structure</a:t>
            </a:r>
            <a:endParaRPr lang="en-IE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628650" y="3280210"/>
            <a:ext cx="7886700" cy="1500187"/>
          </a:xfrm>
        </p:spPr>
        <p:txBody>
          <a:bodyPr/>
          <a:lstStyle/>
          <a:p>
            <a:r>
              <a:rPr lang="en-IE" dirty="0" smtClean="0"/>
              <a:t>This section will tell you about the basic elements the R language relies upon</a:t>
            </a:r>
            <a:endParaRPr lang="en-IE" dirty="0"/>
          </a:p>
        </p:txBody>
      </p:sp>
      <p:pic>
        <p:nvPicPr>
          <p:cNvPr id="6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6024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503960" y="2567675"/>
            <a:ext cx="78867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IE" dirty="0" smtClean="0"/>
              <a:t>2.1 </a:t>
            </a:r>
            <a:r>
              <a:rPr lang="en-IE" b="1" dirty="0" smtClean="0"/>
              <a:t>Vectors</a:t>
            </a:r>
            <a:r>
              <a:rPr lang="en-IE" dirty="0" smtClean="0"/>
              <a:t/>
            </a:r>
            <a:br>
              <a:rPr lang="en-IE" dirty="0" smtClean="0"/>
            </a:br>
            <a:r>
              <a:rPr lang="en-IE" dirty="0" smtClean="0"/>
              <a:t>data types, structure and manipulation</a:t>
            </a:r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6295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6625110"/>
              </p:ext>
            </p:extLst>
          </p:nvPr>
        </p:nvGraphicFramePr>
        <p:xfrm>
          <a:off x="471096" y="1230752"/>
          <a:ext cx="8174131" cy="539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/>
                <a:gridCol w="2032000"/>
                <a:gridCol w="4110131"/>
              </a:tblGrid>
              <a:tr h="185420">
                <a:tc rowSpan="2">
                  <a:txBody>
                    <a:bodyPr/>
                    <a:lstStyle/>
                    <a:p>
                      <a:r>
                        <a:rPr lang="en-IE" dirty="0" smtClean="0"/>
                        <a:t>#</a:t>
                      </a:r>
                      <a:r>
                        <a:rPr lang="en-IE" baseline="0" dirty="0" smtClean="0"/>
                        <a:t> d</a:t>
                      </a:r>
                      <a:r>
                        <a:rPr lang="en-IE" dirty="0" smtClean="0"/>
                        <a:t>imensions</a:t>
                      </a:r>
                      <a:endParaRPr lang="en-IE" dirty="0"/>
                    </a:p>
                  </a:txBody>
                  <a:tcPr anchor="b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E" dirty="0" smtClean="0"/>
                        <a:t>                         </a:t>
                      </a:r>
                      <a:r>
                        <a:rPr lang="en-IE" baseline="0" dirty="0" smtClean="0"/>
                        <a:t>  </a:t>
                      </a:r>
                      <a:r>
                        <a:rPr lang="en-IE" dirty="0" smtClean="0"/>
                        <a:t>Type of data</a:t>
                      </a: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</a:tr>
              <a:tr h="185420">
                <a:tc v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IE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Homogeneous</a:t>
                      </a:r>
                      <a:endParaRPr lang="en-IE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IE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Heterogeneous</a:t>
                      </a:r>
                      <a:endParaRPr lang="en-IE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 smtClean="0"/>
                        <a:t>1</a:t>
                      </a:r>
                      <a:endParaRPr lang="en-IE" dirty="0"/>
                    </a:p>
                  </a:txBody>
                  <a:tcPr>
                    <a:lnT w="571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IE" dirty="0" smtClean="0"/>
                        <a:t>vector</a:t>
                      </a:r>
                    </a:p>
                    <a:p>
                      <a:endParaRPr lang="en-IE" dirty="0" smtClean="0"/>
                    </a:p>
                    <a:p>
                      <a:endParaRPr lang="en-IE" dirty="0"/>
                    </a:p>
                  </a:txBody>
                  <a:tcPr>
                    <a:lnT w="571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IE" dirty="0" smtClean="0"/>
                        <a:t>List</a:t>
                      </a:r>
                    </a:p>
                    <a:p>
                      <a:endParaRPr lang="en-IE" dirty="0" smtClean="0"/>
                    </a:p>
                    <a:p>
                      <a:endParaRPr lang="en-IE" dirty="0" smtClean="0"/>
                    </a:p>
                    <a:p>
                      <a:endParaRPr lang="en-IE" dirty="0" smtClean="0"/>
                    </a:p>
                    <a:p>
                      <a:endParaRPr lang="en-IE" dirty="0"/>
                    </a:p>
                  </a:txBody>
                  <a:tcPr>
                    <a:lnT w="571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 smtClean="0"/>
                        <a:t>2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 smtClean="0"/>
                        <a:t>matrix</a:t>
                      </a:r>
                    </a:p>
                    <a:p>
                      <a:endParaRPr lang="en-IE" dirty="0" smtClean="0"/>
                    </a:p>
                    <a:p>
                      <a:endParaRPr lang="en-IE" dirty="0" smtClean="0"/>
                    </a:p>
                    <a:p>
                      <a:endParaRPr lang="en-IE" dirty="0" smtClean="0"/>
                    </a:p>
                    <a:p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 err="1" smtClean="0"/>
                        <a:t>data.frame</a:t>
                      </a:r>
                      <a:r>
                        <a:rPr lang="en-IE" dirty="0" smtClean="0"/>
                        <a:t> (tables)</a:t>
                      </a:r>
                      <a:endParaRPr lang="en-I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 smtClean="0"/>
                        <a:t>N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 smtClean="0"/>
                        <a:t>array</a:t>
                      </a:r>
                    </a:p>
                    <a:p>
                      <a:endParaRPr lang="en-IE" dirty="0" smtClean="0"/>
                    </a:p>
                    <a:p>
                      <a:endParaRPr lang="en-IE" dirty="0" smtClean="0"/>
                    </a:p>
                    <a:p>
                      <a:endParaRPr lang="en-IE" dirty="0" smtClean="0"/>
                    </a:p>
                    <a:p>
                      <a:endParaRPr lang="en-IE" dirty="0" smtClean="0"/>
                    </a:p>
                    <a:p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9934" y="2349940"/>
            <a:ext cx="1300163" cy="426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9934" y="3794934"/>
            <a:ext cx="1286828" cy="10401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9934" y="5255087"/>
            <a:ext cx="1546860" cy="1280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9734" y="2349940"/>
            <a:ext cx="3627120" cy="9467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9733" y="3794934"/>
            <a:ext cx="1300163" cy="1033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Oval 6"/>
          <p:cNvSpPr/>
          <p:nvPr/>
        </p:nvSpPr>
        <p:spPr>
          <a:xfrm>
            <a:off x="2115127" y="1967345"/>
            <a:ext cx="2031667" cy="1080655"/>
          </a:xfrm>
          <a:prstGeom prst="ellipse">
            <a:avLst/>
          </a:prstGeom>
          <a:noFill/>
          <a:ln w="444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cxnSp>
        <p:nvCxnSpPr>
          <p:cNvPr id="10" name="Straight Arrow Connector 9"/>
          <p:cNvCxnSpPr>
            <a:stCxn id="11" idx="3"/>
          </p:cNvCxnSpPr>
          <p:nvPr/>
        </p:nvCxnSpPr>
        <p:spPr>
          <a:xfrm flipV="1">
            <a:off x="2309091" y="2632364"/>
            <a:ext cx="480291" cy="600302"/>
          </a:xfrm>
          <a:prstGeom prst="straightConnector1">
            <a:avLst/>
          </a:prstGeom>
          <a:ln w="44450">
            <a:solidFill>
              <a:srgbClr val="C0000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089891" y="3048000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E" b="1" dirty="0" smtClean="0">
                <a:solidFill>
                  <a:srgbClr val="C00000"/>
                </a:solidFill>
              </a:rPr>
              <a:t>Data type</a:t>
            </a:r>
            <a:endParaRPr lang="en-IE" b="1" dirty="0">
              <a:solidFill>
                <a:srgbClr val="C00000"/>
              </a:solidFill>
            </a:endParaRPr>
          </a:p>
        </p:txBody>
      </p:sp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2942" y="1951846"/>
            <a:ext cx="4433889" cy="1843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" name="Picture 3" descr="C:\Users\yreecht\Pictures\Rcourse\usine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9934" y="3510323"/>
            <a:ext cx="5171727" cy="3300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 descr="RStudio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Overview of mains structures in R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515754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934464"/>
            <a:ext cx="7886700" cy="5313936"/>
          </a:xfrm>
        </p:spPr>
        <p:txBody>
          <a:bodyPr>
            <a:normAutofit fontScale="85000" lnSpcReduction="20000"/>
          </a:bodyPr>
          <a:lstStyle/>
          <a:p>
            <a:endParaRPr lang="en-IE" dirty="0"/>
          </a:p>
          <a:p>
            <a:r>
              <a:rPr lang="en-IE" dirty="0" smtClean="0"/>
              <a:t>Functions 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mode()</a:t>
            </a:r>
            <a:r>
              <a:rPr lang="en-IE" dirty="0"/>
              <a:t>,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typeof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IE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IE" dirty="0"/>
              <a:t>Main modes:</a:t>
            </a:r>
          </a:p>
          <a:p>
            <a:pPr lvl="1">
              <a:lnSpc>
                <a:spcPct val="110000"/>
              </a:lnSpc>
            </a:pPr>
            <a:r>
              <a:rPr lang="en-IE" sz="2600" b="1" dirty="0">
                <a:solidFill>
                  <a:srgbClr val="C00000"/>
                </a:solidFill>
              </a:rPr>
              <a:t>numeric</a:t>
            </a:r>
            <a:r>
              <a:rPr lang="en-IE" dirty="0"/>
              <a:t>: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1, 3.14,…</a:t>
            </a:r>
            <a:b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NaN</a:t>
            </a:r>
            <a:r>
              <a:rPr lang="en-IE" dirty="0" smtClean="0">
                <a:cs typeface="Courier New" panose="02070309020205020404" pitchFamily="49" charset="0"/>
              </a:rPr>
              <a:t>   </a:t>
            </a:r>
            <a:r>
              <a:rPr lang="en-IE" dirty="0">
                <a:cs typeface="Courier New" panose="02070309020205020404" pitchFamily="49" charset="0"/>
              </a:rPr>
              <a:t>(Not a Number; </a:t>
            </a:r>
            <a:r>
              <a:rPr lang="en-IE" i="1" dirty="0">
                <a:cs typeface="Courier New" panose="02070309020205020404" pitchFamily="49" charset="0"/>
              </a:rPr>
              <a:t>e.g. </a:t>
            </a:r>
            <a:r>
              <a:rPr lang="en-IE" dirty="0">
                <a:cs typeface="Courier New" panose="02070309020205020404" pitchFamily="49" charset="0"/>
              </a:rPr>
              <a:t>0 / 0)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Inf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Inf</a:t>
            </a:r>
            <a:r>
              <a:rPr lang="en-IE" dirty="0">
                <a:cs typeface="Courier New" panose="02070309020205020404" pitchFamily="49" charset="0"/>
              </a:rPr>
              <a:t>   (∞)</a:t>
            </a:r>
            <a:br>
              <a:rPr lang="en-IE" dirty="0">
                <a:cs typeface="Courier New" panose="02070309020205020404" pitchFamily="49" charset="0"/>
              </a:rPr>
            </a:br>
            <a:r>
              <a:rPr lang="en-IE" dirty="0"/>
              <a:t>…is the mode reported for types </a:t>
            </a:r>
            <a:r>
              <a:rPr lang="en-I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integer</a:t>
            </a:r>
            <a:r>
              <a:rPr lang="en-IE" dirty="0"/>
              <a:t> and </a:t>
            </a:r>
            <a:r>
              <a:rPr lang="en-I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IE" dirty="0"/>
              <a:t>.</a:t>
            </a:r>
            <a:endParaRPr lang="en-IE" b="1" dirty="0"/>
          </a:p>
          <a:p>
            <a:pPr lvl="1">
              <a:lnSpc>
                <a:spcPct val="110000"/>
              </a:lnSpc>
            </a:pPr>
            <a:r>
              <a:rPr lang="en-IE" sz="2600" b="1" dirty="0">
                <a:solidFill>
                  <a:srgbClr val="C00000"/>
                </a:solidFill>
              </a:rPr>
              <a:t>character</a:t>
            </a:r>
            <a:r>
              <a:rPr lang="en-IE" dirty="0"/>
              <a:t>: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"Hello world", 'c\'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est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 la vie',…</a:t>
            </a:r>
          </a:p>
          <a:p>
            <a:pPr lvl="1">
              <a:lnSpc>
                <a:spcPct val="110000"/>
              </a:lnSpc>
            </a:pPr>
            <a:r>
              <a:rPr lang="en-IE" sz="2600" b="1" dirty="0">
                <a:solidFill>
                  <a:srgbClr val="C00000"/>
                </a:solidFill>
                <a:cs typeface="Courier New" panose="02070309020205020404" pitchFamily="49" charset="0"/>
              </a:rPr>
              <a:t>logical</a:t>
            </a:r>
            <a:r>
              <a:rPr lang="en-IE" dirty="0">
                <a:cs typeface="Courier New" panose="02070309020205020404" pitchFamily="49" charset="0"/>
              </a:rPr>
              <a:t>: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TRUE, FALSE</a:t>
            </a:r>
          </a:p>
          <a:p>
            <a:pPr lvl="1">
              <a:lnSpc>
                <a:spcPct val="110000"/>
              </a:lnSpc>
            </a:pPr>
            <a:r>
              <a:rPr lang="en-IE" sz="2600" b="1" dirty="0">
                <a:solidFill>
                  <a:srgbClr val="C00000"/>
                </a:solidFill>
                <a:cs typeface="Courier New" panose="02070309020205020404" pitchFamily="49" charset="0"/>
              </a:rPr>
              <a:t>complex</a:t>
            </a:r>
            <a:r>
              <a:rPr lang="en-IE" dirty="0">
                <a:cs typeface="Courier New" panose="02070309020205020404" pitchFamily="49" charset="0"/>
              </a:rPr>
              <a:t>: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 1 + 2i</a:t>
            </a:r>
            <a:r>
              <a:rPr lang="en-IE" dirty="0">
                <a:cs typeface="Courier New" panose="02070309020205020404" pitchFamily="49" charset="0"/>
              </a:rPr>
              <a:t>,… </a:t>
            </a:r>
            <a:br>
              <a:rPr lang="en-IE" dirty="0">
                <a:cs typeface="Courier New" panose="02070309020205020404" pitchFamily="49" charset="0"/>
              </a:rPr>
            </a:br>
            <a:endParaRPr lang="en-IE" dirty="0">
              <a:cs typeface="Courier New" panose="02070309020205020404" pitchFamily="49" charset="0"/>
            </a:endParaRPr>
          </a:p>
          <a:p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NA</a:t>
            </a:r>
            <a:r>
              <a:rPr lang="en-IE" dirty="0">
                <a:cs typeface="Courier New" panose="02070309020205020404" pitchFamily="49" charset="0"/>
              </a:rPr>
              <a:t> : Not Available (any type</a:t>
            </a:r>
            <a:r>
              <a:rPr lang="en-IE" dirty="0" smtClean="0">
                <a:cs typeface="Courier New" panose="02070309020205020404" pitchFamily="49" charset="0"/>
              </a:rPr>
              <a:t>).</a:t>
            </a:r>
          </a:p>
          <a:p>
            <a:endParaRPr lang="en-IE" dirty="0">
              <a:cs typeface="Courier New" panose="02070309020205020404" pitchFamily="49" charset="0"/>
            </a:endParaRPr>
          </a:p>
          <a:p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r>
              <a:rPr lang="en-IE" dirty="0">
                <a:cs typeface="Courier New" panose="02070309020205020404" pitchFamily="49" charset="0"/>
              </a:rPr>
              <a:t>: ~ empty (e.g. declaration of an empty variable)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US" sz="4400" dirty="0" smtClean="0">
                <a:latin typeface="+mj-lt"/>
                <a:ea typeface="+mj-ea"/>
                <a:cs typeface="+mj-cs"/>
              </a:rPr>
              <a:t>2.1.1 Types (modes) of data</a:t>
            </a:r>
          </a:p>
        </p:txBody>
      </p:sp>
    </p:spTree>
    <p:extLst>
      <p:ext uri="{BB962C8B-B14F-4D97-AF65-F5344CB8AC3E}">
        <p14:creationId xmlns:p14="http://schemas.microsoft.com/office/powerpoint/2010/main" val="4047434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4566" y="1013637"/>
            <a:ext cx="8376816" cy="5530848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endParaRPr lang="en-IE" dirty="0"/>
          </a:p>
          <a:p>
            <a:r>
              <a:rPr lang="en-IE" dirty="0" smtClean="0"/>
              <a:t>Set of unitary elements of </a:t>
            </a:r>
            <a:r>
              <a:rPr lang="en-IE" b="1" dirty="0" smtClean="0"/>
              <a:t>homogeneous</a:t>
            </a:r>
            <a:r>
              <a:rPr lang="en-IE" dirty="0" smtClean="0"/>
              <a:t> type.</a:t>
            </a:r>
          </a:p>
          <a:p>
            <a:endParaRPr lang="en-IE" dirty="0" smtClean="0"/>
          </a:p>
          <a:p>
            <a:pPr>
              <a:lnSpc>
                <a:spcPct val="110000"/>
              </a:lnSpc>
            </a:pPr>
            <a:r>
              <a:rPr lang="en-IE" sz="3000" dirty="0" smtClean="0"/>
              <a:t>The </a:t>
            </a:r>
            <a:r>
              <a:rPr lang="en-IE" sz="3000" b="1" dirty="0" smtClean="0">
                <a:solidFill>
                  <a:srgbClr val="C00000"/>
                </a:solidFill>
              </a:rPr>
              <a:t>vector</a:t>
            </a:r>
            <a:r>
              <a:rPr lang="en-IE" sz="3000" b="1" dirty="0" smtClean="0"/>
              <a:t> </a:t>
            </a:r>
            <a:r>
              <a:rPr lang="en-IE" sz="3000" b="1" dirty="0"/>
              <a:t>is the base </a:t>
            </a:r>
            <a:r>
              <a:rPr lang="en-IE" sz="3000" b="1" dirty="0" smtClean="0"/>
              <a:t>structure in R</a:t>
            </a:r>
            <a:r>
              <a:rPr lang="en-IE" sz="3000" dirty="0" smtClean="0"/>
              <a:t>.</a:t>
            </a:r>
            <a:r>
              <a:rPr lang="en-IE" sz="3000" dirty="0"/>
              <a:t/>
            </a:r>
            <a:br>
              <a:rPr lang="en-IE" sz="3000" dirty="0"/>
            </a:br>
            <a:r>
              <a:rPr lang="en-IE" sz="3000" dirty="0"/>
              <a:t>             Even a variable with one element is a vector…</a:t>
            </a:r>
            <a:br>
              <a:rPr lang="en-IE" sz="3000" dirty="0"/>
            </a:br>
            <a:r>
              <a:rPr lang="en-IE" sz="3000" dirty="0"/>
              <a:t>              </a:t>
            </a:r>
            <a:r>
              <a:rPr lang="en-IE" sz="3000" dirty="0" smtClean="0"/>
              <a:t>notice </a:t>
            </a:r>
            <a:r>
              <a:rPr lang="en-IE" sz="3000" dirty="0"/>
              <a:t>the </a:t>
            </a:r>
            <a:r>
              <a:rPr lang="en-IE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[1] </a:t>
            </a:r>
            <a:r>
              <a:rPr lang="en-IE" sz="3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IE" sz="3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IE" sz="3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IE" sz="3000" dirty="0" smtClean="0"/>
              <a:t>(</a:t>
            </a:r>
            <a:r>
              <a:rPr lang="en-IE" sz="3000" dirty="0"/>
              <a:t>pos. of 1</a:t>
            </a:r>
            <a:r>
              <a:rPr lang="en-IE" sz="3000" baseline="30000" dirty="0"/>
              <a:t>st</a:t>
            </a:r>
            <a:r>
              <a:rPr lang="en-IE" sz="3000" dirty="0"/>
              <a:t> element on the line</a:t>
            </a:r>
            <a:r>
              <a:rPr lang="en-IE" sz="3000" dirty="0" smtClean="0"/>
              <a:t>)</a:t>
            </a:r>
            <a:br>
              <a:rPr lang="en-IE" sz="3000" dirty="0" smtClean="0"/>
            </a:br>
            <a:r>
              <a:rPr lang="en-IE" sz="2100" dirty="0" smtClean="0"/>
              <a:t/>
            </a:r>
            <a:br>
              <a:rPr lang="en-IE" sz="2100" dirty="0" smtClean="0"/>
            </a:br>
            <a:r>
              <a:rPr lang="en-IE" sz="3000" dirty="0" smtClean="0"/>
              <a:t>               </a:t>
            </a:r>
          </a:p>
          <a:p>
            <a:pPr>
              <a:lnSpc>
                <a:spcPct val="110000"/>
              </a:lnSpc>
            </a:pPr>
            <a:r>
              <a:rPr lang="en-IE" sz="3000" dirty="0" smtClean="0"/>
              <a:t>Every </a:t>
            </a:r>
            <a:r>
              <a:rPr lang="en-IE" sz="3000" dirty="0"/>
              <a:t>type of data has its own function to create </a:t>
            </a:r>
            <a:r>
              <a:rPr lang="en-IE" sz="3000" dirty="0" smtClean="0"/>
              <a:t>a </a:t>
            </a:r>
            <a:r>
              <a:rPr lang="en-IE" sz="3000" dirty="0"/>
              <a:t>vector of a given length:</a:t>
            </a:r>
          </a:p>
          <a:p>
            <a:pPr lvl="1">
              <a:lnSpc>
                <a:spcPct val="110000"/>
              </a:lnSpc>
            </a:pPr>
            <a:r>
              <a:rPr lang="en-I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double(&lt;length&gt;)</a:t>
            </a:r>
            <a:r>
              <a:rPr lang="en-IE" sz="2600" dirty="0"/>
              <a:t>, </a:t>
            </a:r>
            <a:r>
              <a:rPr lang="en-I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integer(…)</a:t>
            </a:r>
            <a:r>
              <a:rPr lang="en-IE" sz="2600" dirty="0"/>
              <a:t>, </a:t>
            </a:r>
            <a:r>
              <a:rPr lang="en-I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numeric(…)</a:t>
            </a:r>
          </a:p>
          <a:p>
            <a:pPr lvl="1">
              <a:lnSpc>
                <a:spcPct val="110000"/>
              </a:lnSpc>
            </a:pPr>
            <a:r>
              <a:rPr lang="en-I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character(&lt;length&gt;)</a:t>
            </a:r>
          </a:p>
          <a:p>
            <a:pPr lvl="1">
              <a:lnSpc>
                <a:spcPct val="110000"/>
              </a:lnSpc>
            </a:pPr>
            <a:r>
              <a:rPr lang="en-IE" sz="2600" dirty="0" smtClean="0"/>
              <a:t>…</a:t>
            </a:r>
          </a:p>
          <a:p>
            <a:pPr lvl="1">
              <a:lnSpc>
                <a:spcPct val="110000"/>
              </a:lnSpc>
            </a:pPr>
            <a:endParaRPr lang="en-IE" sz="2600" dirty="0"/>
          </a:p>
          <a:p>
            <a:pPr lvl="1">
              <a:lnSpc>
                <a:spcPct val="110000"/>
              </a:lnSpc>
            </a:pPr>
            <a:endParaRPr lang="en-IE" sz="2600" dirty="0" smtClean="0"/>
          </a:p>
          <a:p>
            <a:pPr>
              <a:lnSpc>
                <a:spcPct val="110000"/>
              </a:lnSpc>
            </a:pPr>
            <a:r>
              <a:rPr lang="en-IE" sz="3000" dirty="0" smtClean="0"/>
              <a:t>Function concatenate </a:t>
            </a:r>
            <a:r>
              <a:rPr lang="en-IE" sz="3000" b="1" dirty="0" smtClean="0">
                <a:solidFill>
                  <a:srgbClr val="C00000"/>
                </a:solidFill>
              </a:rPr>
              <a:t>c(…)</a:t>
            </a:r>
            <a:endParaRPr lang="en-IE" sz="3000" b="1" dirty="0">
              <a:solidFill>
                <a:srgbClr val="C00000"/>
              </a:solidFill>
            </a:endParaRP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0667" y="5605260"/>
            <a:ext cx="2903104" cy="9807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latin typeface="+mj-lt"/>
                <a:ea typeface="+mj-ea"/>
                <a:cs typeface="+mj-cs"/>
              </a:rPr>
              <a:t>2.1.2 Vector structure</a:t>
            </a:r>
          </a:p>
        </p:txBody>
      </p:sp>
      <p:sp>
        <p:nvSpPr>
          <p:cNvPr id="7" name="Right Brace 6"/>
          <p:cNvSpPr/>
          <p:nvPr/>
        </p:nvSpPr>
        <p:spPr>
          <a:xfrm rot="5400000">
            <a:off x="7382236" y="1219463"/>
            <a:ext cx="77907" cy="1159619"/>
          </a:xfrm>
          <a:prstGeom prst="rightBrac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8" name="TextBox 7"/>
          <p:cNvSpPr txBox="1"/>
          <p:nvPr/>
        </p:nvSpPr>
        <p:spPr>
          <a:xfrm>
            <a:off x="6811590" y="1903431"/>
            <a:ext cx="1219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1400" b="1" dirty="0" smtClean="0">
                <a:solidFill>
                  <a:srgbClr val="C00000"/>
                </a:solidFill>
              </a:rPr>
              <a:t>length</a:t>
            </a:r>
            <a:endParaRPr lang="en-IE" sz="1200" b="1" dirty="0">
              <a:solidFill>
                <a:srgbClr val="C00000"/>
              </a:solidFill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0899" y="1325563"/>
            <a:ext cx="1300163" cy="426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55160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409" y="958208"/>
            <a:ext cx="7886700" cy="553084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IE" dirty="0"/>
          </a:p>
          <a:p>
            <a:r>
              <a:rPr lang="en-IE" dirty="0"/>
              <a:t>Function: </a:t>
            </a: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class()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IE" sz="3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en-IE" sz="3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endParaRPr lang="en-IE" sz="3200" dirty="0" smtClean="0"/>
          </a:p>
          <a:p>
            <a:endParaRPr lang="en-IE" sz="3200" dirty="0" smtClean="0"/>
          </a:p>
          <a:p>
            <a:endParaRPr lang="en-IE" dirty="0" smtClean="0"/>
          </a:p>
          <a:p>
            <a:r>
              <a:rPr lang="en-IE" dirty="0" smtClean="0"/>
              <a:t>Note that on a vector, the </a:t>
            </a:r>
            <a:r>
              <a:rPr lang="en-IE" dirty="0"/>
              <a:t>function </a:t>
            </a: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class()</a:t>
            </a:r>
            <a:r>
              <a:rPr lang="en-IE" dirty="0"/>
              <a:t> return the mode! </a:t>
            </a:r>
            <a:endParaRPr lang="en-IE" dirty="0" smtClean="0"/>
          </a:p>
          <a:p>
            <a:endParaRPr lang="en-IE" dirty="0"/>
          </a:p>
          <a:p>
            <a:r>
              <a:rPr lang="en-IE" dirty="0" smtClean="0"/>
              <a:t>Other vector-like structures exist…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256" y="2126240"/>
            <a:ext cx="3148012" cy="12625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latin typeface="+mj-lt"/>
                <a:ea typeface="+mj-ea"/>
                <a:cs typeface="+mj-cs"/>
              </a:rPr>
              <a:t>2.1.2 Vector structure (Class)</a:t>
            </a:r>
          </a:p>
        </p:txBody>
      </p:sp>
    </p:spTree>
    <p:extLst>
      <p:ext uri="{BB962C8B-B14F-4D97-AF65-F5344CB8AC3E}">
        <p14:creationId xmlns:p14="http://schemas.microsoft.com/office/powerpoint/2010/main" val="132444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971" y="1316464"/>
            <a:ext cx="7886700" cy="5172405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10000"/>
              </a:lnSpc>
            </a:pPr>
            <a:r>
              <a:rPr lang="en-IE" b="1" dirty="0" smtClean="0">
                <a:solidFill>
                  <a:srgbClr val="C00000"/>
                </a:solidFill>
              </a:rPr>
              <a:t>factor</a:t>
            </a:r>
            <a:r>
              <a:rPr lang="en-IE" dirty="0"/>
              <a:t>: a integer vector with a “levels” (names) attribute!</a:t>
            </a:r>
            <a:br>
              <a:rPr lang="en-IE" dirty="0"/>
            </a:br>
            <a:r>
              <a:rPr lang="en-IE" dirty="0"/>
              <a:t>             </a:t>
            </a:r>
            <a:r>
              <a:rPr lang="en-IE" dirty="0">
                <a:solidFill>
                  <a:srgbClr val="C00000"/>
                </a:solidFill>
              </a:rPr>
              <a:t>extensively used but very confusing</a:t>
            </a:r>
            <a:r>
              <a:rPr lang="en-IE" dirty="0"/>
              <a:t> (behave either </a:t>
            </a:r>
            <a:br>
              <a:rPr lang="en-IE" dirty="0"/>
            </a:br>
            <a:r>
              <a:rPr lang="en-IE" dirty="0"/>
              <a:t>             as a numeric or a character… depending on the </a:t>
            </a:r>
            <a:r>
              <a:rPr lang="en-IE" dirty="0" smtClean="0"/>
              <a:t/>
            </a:r>
            <a:br>
              <a:rPr lang="en-IE" dirty="0" smtClean="0"/>
            </a:br>
            <a:r>
              <a:rPr lang="en-IE" dirty="0" smtClean="0"/>
              <a:t>             context</a:t>
            </a:r>
            <a:r>
              <a:rPr lang="en-IE" dirty="0"/>
              <a:t>)!</a:t>
            </a:r>
            <a:br>
              <a:rPr lang="en-IE" dirty="0"/>
            </a:br>
            <a:r>
              <a:rPr lang="en-IE" dirty="0"/>
              <a:t>               </a:t>
            </a:r>
            <a:br>
              <a:rPr lang="en-IE" dirty="0"/>
            </a:br>
            <a:r>
              <a:rPr lang="en-IE" dirty="0"/>
              <a:t>              </a:t>
            </a:r>
            <a:r>
              <a:rPr lang="en-IE" b="1" dirty="0"/>
              <a:t>!!! Plenty of implicit conversions in R</a:t>
            </a:r>
          </a:p>
          <a:p>
            <a:pPr marL="0" indent="0">
              <a:buNone/>
            </a:pPr>
            <a:r>
              <a:rPr lang="en-IE" dirty="0"/>
              <a:t/>
            </a:r>
            <a:br>
              <a:rPr lang="en-IE" dirty="0"/>
            </a:br>
            <a:r>
              <a:rPr lang="en-IE" dirty="0"/>
              <a:t>Two more classes that behave like vectors</a:t>
            </a:r>
            <a:br>
              <a:rPr lang="en-IE" dirty="0"/>
            </a:br>
            <a:r>
              <a:rPr lang="en-IE" dirty="0"/>
              <a:t>(numeric vectors + attributes to be interpreted as temporal information)</a:t>
            </a:r>
          </a:p>
          <a:p>
            <a:pPr marL="0" indent="0">
              <a:buNone/>
            </a:pPr>
            <a:endParaRPr lang="en-IE" dirty="0"/>
          </a:p>
          <a:p>
            <a:r>
              <a:rPr lang="en-IE" b="1" dirty="0">
                <a:solidFill>
                  <a:srgbClr val="C00000"/>
                </a:solidFill>
              </a:rPr>
              <a:t>Date</a:t>
            </a:r>
            <a:r>
              <a:rPr lang="en-IE" dirty="0"/>
              <a:t>: </a:t>
            </a:r>
            <a:endParaRPr lang="en-IE" dirty="0" smtClean="0"/>
          </a:p>
          <a:p>
            <a:pPr marL="0" indent="0">
              <a:buNone/>
            </a:pPr>
            <a:r>
              <a:rPr lang="en-IE" dirty="0"/>
              <a:t/>
            </a:r>
            <a:br>
              <a:rPr lang="en-IE" dirty="0"/>
            </a:br>
            <a:endParaRPr lang="en-IE" b="1" dirty="0">
              <a:solidFill>
                <a:srgbClr val="C00000"/>
              </a:solidFill>
            </a:endParaRPr>
          </a:p>
          <a:p>
            <a:r>
              <a:rPr lang="en-IE" b="1" dirty="0" err="1">
                <a:solidFill>
                  <a:srgbClr val="C00000"/>
                </a:solidFill>
                <a:cs typeface="Courier New" panose="02070309020205020404" pitchFamily="49" charset="0"/>
              </a:rPr>
              <a:t>POSIXct</a:t>
            </a:r>
            <a:r>
              <a:rPr lang="en-IE" dirty="0">
                <a:cs typeface="Courier New" panose="02070309020205020404" pitchFamily="49" charset="0"/>
              </a:rPr>
              <a:t>/</a:t>
            </a:r>
            <a:r>
              <a:rPr lang="en-IE" b="1" dirty="0" err="1">
                <a:solidFill>
                  <a:srgbClr val="C00000"/>
                </a:solidFill>
                <a:cs typeface="Courier New" panose="02070309020205020404" pitchFamily="49" charset="0"/>
              </a:rPr>
              <a:t>POSIXlt</a:t>
            </a:r>
            <a:r>
              <a:rPr lang="en-IE" dirty="0">
                <a:cs typeface="Courier New" panose="02070309020205020404" pitchFamily="49" charset="0"/>
              </a:rPr>
              <a:t>: date-time</a:t>
            </a:r>
            <a:r>
              <a:rPr lang="en-IE" dirty="0"/>
              <a:t>.</a:t>
            </a:r>
            <a:endParaRPr lang="en-IE" dirty="0">
              <a:solidFill>
                <a:srgbClr val="C00000"/>
              </a:solidFill>
            </a:endParaRP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9563" y="4608678"/>
            <a:ext cx="3384376" cy="11521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latin typeface="+mj-lt"/>
                <a:ea typeface="+mj-ea"/>
                <a:cs typeface="+mj-cs"/>
              </a:rPr>
              <a:t>2.1.3 Vector-like  structure (class)</a:t>
            </a:r>
          </a:p>
        </p:txBody>
      </p:sp>
    </p:spTree>
    <p:extLst>
      <p:ext uri="{BB962C8B-B14F-4D97-AF65-F5344CB8AC3E}">
        <p14:creationId xmlns:p14="http://schemas.microsoft.com/office/powerpoint/2010/main" val="1286797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266825"/>
            <a:ext cx="7886700" cy="4910138"/>
          </a:xfrm>
        </p:spPr>
        <p:txBody>
          <a:bodyPr/>
          <a:lstStyle/>
          <a:p>
            <a:r>
              <a:rPr lang="en-IE" dirty="0" smtClean="0"/>
              <a:t>How many elements?   </a:t>
            </a:r>
            <a:r>
              <a:rPr lang="en-IE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length()</a:t>
            </a:r>
            <a:endParaRPr lang="en-IE" b="1" dirty="0" smtClean="0"/>
          </a:p>
          <a:p>
            <a:endParaRPr lang="en-IE" dirty="0" smtClean="0"/>
          </a:p>
          <a:p>
            <a:endParaRPr lang="en-IE" dirty="0" smtClean="0"/>
          </a:p>
          <a:p>
            <a:r>
              <a:rPr lang="en-IE" dirty="0" smtClean="0"/>
              <a:t>Names of </a:t>
            </a:r>
            <a:r>
              <a:rPr lang="en-IE" dirty="0"/>
              <a:t>elements? </a:t>
            </a:r>
            <a:r>
              <a:rPr lang="en-IE" dirty="0" smtClean="0"/>
              <a:t> </a:t>
            </a:r>
            <a:r>
              <a:rPr lang="en-IE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names()</a:t>
            </a:r>
            <a:endParaRPr lang="en-IE" dirty="0" smtClean="0"/>
          </a:p>
          <a:p>
            <a:endParaRPr lang="en-IE" dirty="0"/>
          </a:p>
          <a:p>
            <a:endParaRPr lang="en-IE" dirty="0" smtClean="0"/>
          </a:p>
          <a:p>
            <a:pPr marL="0" indent="0">
              <a:buNone/>
            </a:pPr>
            <a:endParaRPr lang="en-IE" dirty="0" smtClean="0"/>
          </a:p>
          <a:p>
            <a:r>
              <a:rPr lang="en-IE" dirty="0" smtClean="0"/>
              <a:t>Levels (factor)?  </a:t>
            </a:r>
            <a:r>
              <a:rPr lang="en-IE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levels()</a:t>
            </a:r>
            <a:r>
              <a:rPr lang="en-IE" b="1" dirty="0" smtClean="0">
                <a:cs typeface="Courier New" panose="02070309020205020404" pitchFamily="49" charset="0"/>
              </a:rPr>
              <a:t>,</a:t>
            </a:r>
            <a:r>
              <a:rPr lang="en-IE" dirty="0" smtClean="0"/>
              <a:t> </a:t>
            </a:r>
            <a:r>
              <a:rPr lang="en-IE" b="1" dirty="0" err="1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nlevels</a:t>
            </a:r>
            <a:r>
              <a:rPr lang="en-IE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en-IE" dirty="0" smtClean="0"/>
          </a:p>
          <a:p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813" y="1847850"/>
            <a:ext cx="5390493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858" y="3581399"/>
            <a:ext cx="4245187" cy="1038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3938" y="3581400"/>
            <a:ext cx="3851910" cy="857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813" y="5595938"/>
            <a:ext cx="5593080" cy="9934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solidFill>
                  <a:srgbClr val="000000"/>
                </a:solidFill>
                <a:latin typeface="Calibri Light"/>
              </a:rPr>
              <a:t>2.1.4 Vectors’ characteristics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920656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/>
          <a:lstStyle/>
          <a:p>
            <a:pPr>
              <a:buNone/>
            </a:pPr>
            <a:r>
              <a:rPr lang="en-IE" dirty="0" smtClean="0"/>
              <a:t>Basic arithmetic operators and functions:</a:t>
            </a:r>
          </a:p>
          <a:p>
            <a:pPr lvl="1"/>
            <a:r>
              <a:rPr lang="en-IE" b="1" dirty="0" smtClean="0"/>
              <a:t>Fully </a:t>
            </a:r>
            <a:r>
              <a:rPr lang="en-IE" b="1" dirty="0"/>
              <a:t>vectorised</a:t>
            </a:r>
            <a:r>
              <a:rPr lang="en-IE" dirty="0"/>
              <a:t>: allows avoiding most of loops</a:t>
            </a:r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marL="457200" lvl="1" indent="0">
              <a:buNone/>
            </a:pPr>
            <a:endParaRPr lang="en-IE" dirty="0"/>
          </a:p>
          <a:p>
            <a:pPr lvl="1"/>
            <a:endParaRPr lang="en-IE" sz="1800" dirty="0"/>
          </a:p>
          <a:p>
            <a:pPr lvl="1"/>
            <a:r>
              <a:rPr lang="en-IE" dirty="0" smtClean="0"/>
              <a:t>Operators:   </a:t>
            </a:r>
            <a:r>
              <a:rPr lang="en-IE" sz="28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+ - / * ^ </a:t>
            </a:r>
          </a:p>
          <a:p>
            <a:pPr lvl="1"/>
            <a:r>
              <a:rPr lang="en-IE" dirty="0" smtClean="0"/>
              <a:t>Arithmetic functions:</a:t>
            </a:r>
            <a:br>
              <a:rPr lang="en-IE" dirty="0" smtClean="0"/>
            </a:b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exp()</a:t>
            </a:r>
            <a:r>
              <a:rPr lang="en-IE" sz="2000" dirty="0" smtClean="0"/>
              <a:t>,  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log()</a:t>
            </a:r>
            <a:r>
              <a:rPr lang="en-IE" sz="2000" dirty="0" smtClean="0"/>
              <a:t>,  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log10()</a:t>
            </a:r>
            <a:r>
              <a:rPr lang="en-IE" dirty="0" smtClean="0"/>
              <a:t>,  </a:t>
            </a:r>
            <a:r>
              <a:rPr lang="en-IE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sqrt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IE" sz="1800" dirty="0" smtClean="0"/>
              <a:t>,  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abs()</a:t>
            </a:r>
            <a:r>
              <a:rPr lang="en-IE" dirty="0" smtClean="0"/>
              <a:t>, …</a:t>
            </a:r>
            <a:endParaRPr lang="en-IE" sz="2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454378"/>
            <a:ext cx="5616624" cy="12871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5301207"/>
            <a:ext cx="6624736" cy="11777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latin typeface="+mj-lt"/>
                <a:ea typeface="+mj-ea"/>
                <a:cs typeface="+mj-cs"/>
              </a:rPr>
              <a:t>2.1.5 Vectors’ arithmetic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508115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IE" dirty="0" smtClean="0"/>
              <a:t>Create a vector </a:t>
            </a:r>
            <a:r>
              <a:rPr lang="en-IE" b="1" dirty="0" smtClean="0"/>
              <a:t>‘a’</a:t>
            </a:r>
            <a:r>
              <a:rPr lang="en-IE" dirty="0" smtClean="0"/>
              <a:t> containing the values </a:t>
            </a:r>
            <a:br>
              <a:rPr lang="en-IE" dirty="0" smtClean="0"/>
            </a:br>
            <a:r>
              <a:rPr lang="en-IE" dirty="0" smtClean="0"/>
              <a:t>10, 5, 4.1 and 100. (function 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IE" dirty="0" smtClean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Which is its class? Its mode?</a:t>
            </a:r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Add 2 to each element of a.</a:t>
            </a:r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Calculate its log </a:t>
            </a:r>
            <a:r>
              <a:rPr lang="en-IE" b="1" dirty="0" smtClean="0"/>
              <a:t>in base 10 </a:t>
            </a:r>
            <a:r>
              <a:rPr lang="en-IE" dirty="0" smtClean="0"/>
              <a:t>(use the help if needed).</a:t>
            </a: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 smtClean="0">
                <a:solidFill>
                  <a:schemeClr val="bg2">
                    <a:lumMod val="50000"/>
                  </a:schemeClr>
                </a:solidFill>
              </a:rPr>
              <a:t>Create a vector of two elements with today and yesterday date (use </a:t>
            </a:r>
            <a:r>
              <a:rPr lang="en-IE" b="1" dirty="0" err="1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Sys.Date</a:t>
            </a:r>
            <a:r>
              <a:rPr lang="en-IE" dirty="0" smtClean="0">
                <a:solidFill>
                  <a:schemeClr val="bg2">
                    <a:lumMod val="50000"/>
                  </a:schemeClr>
                </a:solidFill>
              </a:rPr>
              <a:t>)</a:t>
            </a:r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0706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>
            <a:normAutofit/>
          </a:bodyPr>
          <a:lstStyle/>
          <a:p>
            <a:r>
              <a:rPr lang="en-IE" dirty="0" smtClean="0"/>
              <a:t>Code or program</a:t>
            </a:r>
            <a:endParaRPr lang="en-IE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2623" y="1917450"/>
            <a:ext cx="8738754" cy="157389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IE" dirty="0" smtClean="0"/>
              <a:t>Series of commands </a:t>
            </a:r>
          </a:p>
          <a:p>
            <a:pPr marL="0" indent="0" algn="ctr">
              <a:buNone/>
            </a:pPr>
            <a:r>
              <a:rPr lang="en-IE" dirty="0" smtClean="0"/>
              <a:t>you give to your computer</a:t>
            </a:r>
          </a:p>
          <a:p>
            <a:pPr marL="0" indent="0" algn="ctr">
              <a:buNone/>
            </a:pPr>
            <a:r>
              <a:rPr lang="en-IE" dirty="0" smtClean="0"/>
              <a:t>to perform a task </a:t>
            </a:r>
            <a:r>
              <a:rPr lang="en-IE" sz="1400" dirty="0" smtClean="0"/>
              <a:t>(simple or complicated)</a:t>
            </a:r>
          </a:p>
          <a:p>
            <a:pPr marL="0" indent="0" algn="ctr">
              <a:buNone/>
            </a:pPr>
            <a:endParaRPr lang="en-IE" dirty="0" smtClean="0"/>
          </a:p>
        </p:txBody>
      </p:sp>
      <p:pic>
        <p:nvPicPr>
          <p:cNvPr id="6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http://www.american-apartment-owners-association.org/wp-content/uploads/2014/10/WARNING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280" y="4010608"/>
            <a:ext cx="1800744" cy="1123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202623" y="4206804"/>
            <a:ext cx="8738754" cy="15738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endParaRPr lang="en-IE" dirty="0" smtClean="0"/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IE" dirty="0" smtClean="0"/>
              <a:t>Code is like giving a recipe or directions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IE" b="1" i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ORDER MATTERS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IE" dirty="0" smtClean="0"/>
          </a:p>
        </p:txBody>
      </p:sp>
    </p:spTree>
    <p:extLst>
      <p:ext uri="{BB962C8B-B14F-4D97-AF65-F5344CB8AC3E}">
        <p14:creationId xmlns:p14="http://schemas.microsoft.com/office/powerpoint/2010/main" val="261897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0" y="1325563"/>
            <a:ext cx="8362955" cy="5137582"/>
          </a:xfrm>
        </p:spPr>
        <p:txBody>
          <a:bodyPr>
            <a:normAutofit/>
          </a:bodyPr>
          <a:lstStyle/>
          <a:p>
            <a:r>
              <a:rPr lang="en-IE" dirty="0"/>
              <a:t>operators (guess what… </a:t>
            </a:r>
            <a:r>
              <a:rPr lang="en-IE" dirty="0" smtClean="0"/>
              <a:t>  </a:t>
            </a:r>
            <a:r>
              <a:rPr lang="en-IE" dirty="0"/>
              <a:t>vectorised!)</a:t>
            </a:r>
          </a:p>
          <a:p>
            <a:pPr lvl="1"/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==</a:t>
            </a:r>
            <a:r>
              <a:rPr lang="en-IE" dirty="0"/>
              <a:t> (equal): anything that can be compared, character strings, logical, integers, doubles (!!! machine precision).</a:t>
            </a:r>
          </a:p>
          <a:p>
            <a:pPr lvl="1"/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!=</a:t>
            </a:r>
            <a:r>
              <a:rPr lang="en-IE" dirty="0"/>
              <a:t> (not equal): anything that can be compared as well.</a:t>
            </a:r>
          </a:p>
          <a:p>
            <a:pPr lvl="1"/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IE" dirty="0"/>
              <a:t>,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&lt;=</a:t>
            </a:r>
            <a:r>
              <a:rPr lang="en-IE" dirty="0"/>
              <a:t>,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IE" dirty="0"/>
              <a:t>,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&gt;= </a:t>
            </a:r>
            <a:r>
              <a:rPr lang="en-IE" dirty="0"/>
              <a:t>: numeric, date-time</a:t>
            </a:r>
            <a:r>
              <a:rPr lang="en-IE" dirty="0" smtClean="0"/>
              <a:t>.</a:t>
            </a:r>
          </a:p>
          <a:p>
            <a:pPr lvl="1"/>
            <a:endParaRPr lang="en-IE" dirty="0"/>
          </a:p>
          <a:p>
            <a:r>
              <a:rPr lang="en-IE" dirty="0"/>
              <a:t>Testing for indefinite values:</a:t>
            </a:r>
          </a:p>
          <a:p>
            <a:pPr lvl="1"/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is.na()</a:t>
            </a:r>
            <a:r>
              <a:rPr lang="en-IE" dirty="0"/>
              <a:t>, 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is.null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IE" dirty="0"/>
              <a:t>,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is.nan()</a:t>
            </a:r>
            <a:r>
              <a:rPr lang="en-IE" dirty="0"/>
              <a:t>, 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is.finite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en-IE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latin typeface="+mj-lt"/>
                <a:ea typeface="+mj-ea"/>
                <a:cs typeface="+mj-cs"/>
              </a:rPr>
              <a:t>2.1.6 Comparisons and tests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986364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IE" dirty="0"/>
              <a:t>Create a random vector “x” of length 10, with values comprised between 0 and 10 (function 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runif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IE" dirty="0"/>
              <a:t>, use the help).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Which elements of this vector are greater than 5?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Test if 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sqrt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(x)^2 </a:t>
            </a:r>
            <a:r>
              <a:rPr lang="en-IE" dirty="0"/>
              <a:t>equals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IE" dirty="0"/>
              <a:t> in all cases.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strike="sngStrik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Can you show that </a:t>
            </a:r>
            <a:r>
              <a:rPr lang="en-IE" strike="sngStrik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sqrt</a:t>
            </a:r>
            <a:r>
              <a:rPr lang="en-IE" strike="sngStrik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(x)^2 equals x ± the machine precision (use </a:t>
            </a:r>
            <a:r>
              <a:rPr lang="en-IE" b="1" strike="sngStrike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sqrt</a:t>
            </a:r>
            <a:r>
              <a:rPr lang="en-IE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(.</a:t>
            </a:r>
            <a:r>
              <a:rPr lang="en-IE" b="1" strike="sngStrike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Machine$double.eps</a:t>
            </a:r>
            <a:r>
              <a:rPr lang="en-IE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en-IE" strike="sngStrik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as precision)?</a:t>
            </a:r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3817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0" y="1325563"/>
            <a:ext cx="8362955" cy="5137582"/>
          </a:xfrm>
        </p:spPr>
        <p:txBody>
          <a:bodyPr>
            <a:normAutofit/>
          </a:bodyPr>
          <a:lstStyle/>
          <a:p>
            <a:pPr lvl="1"/>
            <a:endParaRPr lang="en-IE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IE" dirty="0" smtClean="0"/>
              <a:t>sets</a:t>
            </a:r>
            <a:endParaRPr lang="en-IE" dirty="0"/>
          </a:p>
          <a:p>
            <a:pPr lvl="1"/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is.element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(&lt;elements&gt;, &lt;set&gt;) </a:t>
            </a:r>
            <a:r>
              <a:rPr lang="en-IE" dirty="0"/>
              <a:t>identical to</a:t>
            </a:r>
            <a:br>
              <a:rPr lang="en-IE" dirty="0"/>
            </a:b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&lt;elements&gt; 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%in%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 &lt;set&gt;</a:t>
            </a:r>
            <a:endParaRPr lang="en-IE" dirty="0"/>
          </a:p>
          <a:p>
            <a:pPr lvl="1"/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which()</a:t>
            </a:r>
            <a:r>
              <a:rPr lang="en-IE" dirty="0"/>
              <a:t>,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match()</a:t>
            </a:r>
            <a:r>
              <a:rPr lang="en-IE" dirty="0"/>
              <a:t>, </a:t>
            </a:r>
          </a:p>
          <a:p>
            <a:pPr lvl="1"/>
            <a:r>
              <a:rPr lang="en-IE" dirty="0"/>
              <a:t>See also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?union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latin typeface="+mj-lt"/>
                <a:ea typeface="+mj-ea"/>
                <a:cs typeface="+mj-cs"/>
              </a:rPr>
              <a:t>2.1.6 Comparisons and tests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296671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325563"/>
            <a:ext cx="7886700" cy="5210319"/>
          </a:xfrm>
        </p:spPr>
        <p:txBody>
          <a:bodyPr>
            <a:normAutofit fontScale="92500" lnSpcReduction="20000"/>
          </a:bodyPr>
          <a:lstStyle/>
          <a:p>
            <a:r>
              <a:rPr lang="en-IE" dirty="0"/>
              <a:t>Fully vectorised… as usual</a:t>
            </a:r>
            <a:br>
              <a:rPr lang="en-IE" dirty="0"/>
            </a:b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&amp;</a:t>
            </a:r>
            <a:r>
              <a:rPr lang="en-IE" b="1" dirty="0"/>
              <a:t> </a:t>
            </a:r>
            <a:r>
              <a:rPr lang="en-IE" dirty="0"/>
              <a:t>(AND),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r>
              <a:rPr lang="en-IE" dirty="0"/>
              <a:t> (OR), 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xor</a:t>
            </a:r>
            <a:r>
              <a:rPr lang="en-IE" dirty="0"/>
              <a:t> (excl. OR)  and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!</a:t>
            </a:r>
            <a:r>
              <a:rPr lang="en-IE" dirty="0"/>
              <a:t> (NOT</a:t>
            </a:r>
            <a:r>
              <a:rPr lang="en-IE" dirty="0" smtClean="0"/>
              <a:t>)</a:t>
            </a:r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r>
              <a:rPr lang="en-IE" dirty="0"/>
              <a:t>Among elements of a vector:</a:t>
            </a:r>
          </a:p>
          <a:p>
            <a:pPr lvl="1"/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any() </a:t>
            </a:r>
            <a:r>
              <a:rPr lang="en-IE" dirty="0"/>
              <a:t>at least one of the elements is TRUE</a:t>
            </a:r>
          </a:p>
          <a:p>
            <a:pPr lvl="1"/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all() </a:t>
            </a:r>
            <a:r>
              <a:rPr lang="en-IE" dirty="0"/>
              <a:t>the elements are TRUE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892" y="2004292"/>
            <a:ext cx="5616624" cy="31436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solidFill>
                  <a:srgbClr val="000000"/>
                </a:solidFill>
                <a:latin typeface="Calibri Light"/>
              </a:rPr>
              <a:t>2.1.7 Logical operators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200863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/>
          <a:lstStyle/>
          <a:p>
            <a:r>
              <a:rPr lang="en-IE" dirty="0"/>
              <a:t>Not </a:t>
            </a:r>
            <a:r>
              <a:rPr lang="en-IE" dirty="0" smtClean="0"/>
              <a:t>vectorised</a:t>
            </a:r>
            <a:endParaRPr lang="en-IE" dirty="0"/>
          </a:p>
          <a:p>
            <a:pPr lvl="1"/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||</a:t>
            </a:r>
            <a:r>
              <a:rPr lang="en-IE" dirty="0"/>
              <a:t>,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 &amp;&amp; </a:t>
            </a:r>
            <a:r>
              <a:rPr lang="en-IE" dirty="0"/>
              <a:t>and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isTRUE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endParaRPr lang="en-IE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IE" dirty="0"/>
              <a:t>Mainly used for programming control-flow (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IE" dirty="0"/>
              <a:t> clauses in particular).</a:t>
            </a:r>
            <a:br>
              <a:rPr lang="en-IE" dirty="0"/>
            </a:br>
            <a:r>
              <a:rPr lang="en-IE" dirty="0"/>
              <a:t>See examples.</a:t>
            </a:r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marL="457200" lvl="1" indent="0">
              <a:buNone/>
            </a:pP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isTRUE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IE" dirty="0"/>
              <a:t> returns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en-IE" dirty="0"/>
              <a:t> if the condition is true,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lang="en-IE" b="1" dirty="0"/>
              <a:t> in all other cases</a:t>
            </a:r>
            <a:r>
              <a:rPr lang="en-IE" dirty="0"/>
              <a:t>…</a:t>
            </a:r>
            <a:br>
              <a:rPr lang="en-IE" dirty="0"/>
            </a:br>
            <a:r>
              <a:rPr lang="en-IE" dirty="0"/>
              <a:t>…regardless it is NA or any other indefinite value.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solidFill>
                  <a:srgbClr val="000000"/>
                </a:solidFill>
                <a:latin typeface="Calibri Light"/>
              </a:rPr>
              <a:t>2.1.7 Logical operators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767284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IE" dirty="0" smtClean="0"/>
              <a:t>Using the previous vector “x”:</a:t>
            </a:r>
            <a:endParaRPr lang="en-IE" dirty="0"/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Which elements of this vector are greater than 8 </a:t>
            </a:r>
            <a:r>
              <a:rPr lang="en-IE" b="1" dirty="0" smtClean="0"/>
              <a:t>or </a:t>
            </a:r>
            <a:r>
              <a:rPr lang="en-IE" dirty="0" smtClean="0"/>
              <a:t>less than 4?</a:t>
            </a:r>
          </a:p>
          <a:p>
            <a:pPr marL="514350" indent="-514350">
              <a:buFont typeface="+mj-lt"/>
              <a:buAutoNum type="arabicPeriod"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Which elements have values between 4 and 8 ?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Extract elements of the vector </a:t>
            </a:r>
            <a:br>
              <a:rPr lang="en-IE" dirty="0" smtClean="0"/>
            </a:br>
            <a:r>
              <a:rPr lang="en-IE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setLet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&lt;- c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A", "b", "Z", "g", "J") </a:t>
            </a:r>
            <a:b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IE" dirty="0" smtClean="0"/>
              <a:t>which are small caps (reference: predefined vector 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letters</a:t>
            </a:r>
            <a:r>
              <a:rPr lang="en-IE" dirty="0" smtClean="0"/>
              <a:t>).</a:t>
            </a:r>
            <a:endParaRPr lang="en-IE" dirty="0"/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strike="sngStrik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Can you show that </a:t>
            </a:r>
            <a:r>
              <a:rPr lang="en-IE" strike="sngStrik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sqrt</a:t>
            </a:r>
            <a:r>
              <a:rPr lang="en-IE" strike="sngStrik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(x)^2 equals x ± the machine precision (use </a:t>
            </a:r>
            <a:r>
              <a:rPr lang="en-IE" b="1" strike="sngStrike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sqrt</a:t>
            </a:r>
            <a:r>
              <a:rPr lang="en-IE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(.</a:t>
            </a:r>
            <a:r>
              <a:rPr lang="en-IE" b="1" strike="sngStrike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Machine$double.eps</a:t>
            </a:r>
            <a:r>
              <a:rPr lang="en-IE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en-IE" strike="sngStrik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as precision)?</a:t>
            </a:r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2991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5021984"/>
          </a:xfrm>
        </p:spPr>
        <p:txBody>
          <a:bodyPr/>
          <a:lstStyle/>
          <a:p>
            <a:r>
              <a:rPr lang="en-IE" dirty="0"/>
              <a:t>Very useful for </a:t>
            </a:r>
            <a:r>
              <a:rPr lang="en-IE" dirty="0" smtClean="0"/>
              <a:t>selections, avoiding loops,… </a:t>
            </a:r>
            <a:r>
              <a:rPr lang="en-IE" sz="2000" dirty="0" smtClean="0"/>
              <a:t>examples of use to come later</a:t>
            </a:r>
            <a:r>
              <a:rPr lang="en-IE" dirty="0" smtClean="0"/>
              <a:t>.</a:t>
            </a:r>
            <a:endParaRPr lang="en-IE" dirty="0"/>
          </a:p>
          <a:p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seq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</a:p>
          <a:p>
            <a:pPr lvl="1"/>
            <a:r>
              <a:rPr lang="en-IE" dirty="0"/>
              <a:t>works with any combination of (arguments):</a:t>
            </a:r>
            <a:br>
              <a:rPr lang="en-IE" dirty="0"/>
            </a:br>
            <a:r>
              <a:rPr lang="en-IE" dirty="0"/>
              <a:t>from=, to=, by= (increment), </a:t>
            </a:r>
            <a:r>
              <a:rPr lang="en-IE" dirty="0" err="1"/>
              <a:t>length.out</a:t>
            </a:r>
            <a:r>
              <a:rPr lang="en-IE" dirty="0"/>
              <a:t>=, </a:t>
            </a:r>
            <a:r>
              <a:rPr lang="en-IE" dirty="0" err="1"/>
              <a:t>along.with</a:t>
            </a:r>
            <a:r>
              <a:rPr lang="en-IE" dirty="0"/>
              <a:t>= (vector of same length).</a:t>
            </a:r>
          </a:p>
          <a:p>
            <a:pPr lvl="1"/>
            <a:r>
              <a:rPr lang="en-IE" dirty="0"/>
              <a:t>all argument defaults at 1.</a:t>
            </a:r>
          </a:p>
          <a:p>
            <a:pPr lvl="1"/>
            <a:r>
              <a:rPr lang="en-IE" dirty="0"/>
              <a:t>shortcuts:</a:t>
            </a:r>
          </a:p>
          <a:p>
            <a:pPr lvl="2"/>
            <a:r>
              <a:rPr lang="en-IE" dirty="0" smtClean="0"/>
              <a:t>(from)“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en-IE" dirty="0" smtClean="0"/>
              <a:t>” </a:t>
            </a:r>
            <a:r>
              <a:rPr lang="en-IE" dirty="0"/>
              <a:t>(to</a:t>
            </a:r>
            <a:r>
              <a:rPr lang="en-IE" dirty="0" smtClean="0"/>
              <a:t>)</a:t>
            </a:r>
            <a:endParaRPr lang="en-IE" dirty="0"/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lvl="2"/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seq_len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(&lt;length&gt;)</a:t>
            </a:r>
            <a:r>
              <a:rPr lang="en-IE" dirty="0"/>
              <a:t>, 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seq_along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(&lt;vector&gt;)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6354" y="4777827"/>
            <a:ext cx="4913487" cy="5760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solidFill>
                  <a:srgbClr val="000000"/>
                </a:solidFill>
                <a:latin typeface="Calibri Light"/>
              </a:rPr>
              <a:t>2.1.8 Sequences / repetitions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742070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/>
          <a:lstStyle/>
          <a:p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rep(…)</a:t>
            </a:r>
            <a:r>
              <a:rPr lang="en-IE" dirty="0"/>
              <a:t>: repetition of patterns, sequences,…</a:t>
            </a:r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rev(…)</a:t>
            </a:r>
            <a:r>
              <a:rPr lang="en-IE" dirty="0"/>
              <a:t>: reverse a vector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074" y="5565351"/>
            <a:ext cx="6165442" cy="79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074" y="2324991"/>
            <a:ext cx="3456384" cy="183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latin typeface="+mj-lt"/>
                <a:ea typeface="+mj-ea"/>
                <a:cs typeface="+mj-cs"/>
              </a:rPr>
              <a:t>2.1.8 Sequences / repetitions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215018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/>
          <a:lstStyle/>
          <a:p>
            <a:r>
              <a:rPr lang="en-IE" dirty="0"/>
              <a:t>R complies with the usual precedence rules </a:t>
            </a:r>
            <a:br>
              <a:rPr lang="en-IE" dirty="0"/>
            </a:br>
            <a:r>
              <a:rPr lang="en-IE" dirty="0"/>
              <a:t>(</a:t>
            </a:r>
            <a:r>
              <a:rPr lang="en-I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* /</a:t>
            </a:r>
            <a:r>
              <a:rPr lang="en-IE" sz="2400" dirty="0"/>
              <a:t> over </a:t>
            </a:r>
            <a:r>
              <a:rPr lang="en-I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+ </a:t>
            </a:r>
            <a:r>
              <a:rPr lang="en-IE" sz="2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IE" dirty="0" smtClean="0"/>
              <a:t>,…)</a:t>
            </a:r>
          </a:p>
          <a:p>
            <a:endParaRPr lang="en-IE" dirty="0"/>
          </a:p>
          <a:p>
            <a:r>
              <a:rPr lang="en-IE" dirty="0"/>
              <a:t>Some tricky operators (</a:t>
            </a:r>
            <a:r>
              <a:rPr lang="en-IE" i="1" dirty="0"/>
              <a:t>e.g. 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en-IE" dirty="0"/>
              <a:t> </a:t>
            </a:r>
            <a:r>
              <a:rPr lang="en-IE" dirty="0" smtClean="0"/>
              <a:t>)</a:t>
            </a:r>
            <a:endParaRPr lang="en-IE" i="1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pPr marL="0" indent="0">
              <a:buNone/>
            </a:pPr>
            <a:r>
              <a:rPr lang="en-IE" b="1" dirty="0"/>
              <a:t>=&gt;</a:t>
            </a:r>
            <a:r>
              <a:rPr lang="en-IE" dirty="0"/>
              <a:t>	Always use (…) when </a:t>
            </a:r>
            <a:r>
              <a:rPr lang="en-IE" dirty="0" smtClean="0"/>
              <a:t>you have a </a:t>
            </a:r>
            <a:r>
              <a:rPr lang="en-IE" dirty="0"/>
              <a:t>doubt</a:t>
            </a:r>
          </a:p>
          <a:p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938" y="3420386"/>
            <a:ext cx="6666168" cy="10006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210" y="5587063"/>
            <a:ext cx="2834841" cy="79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latin typeface="+mj-lt"/>
                <a:ea typeface="+mj-ea"/>
                <a:cs typeface="+mj-cs"/>
              </a:rPr>
              <a:t>2.1.9 Operators’ precedence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217973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 fontScale="850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IE" dirty="0"/>
              <a:t>Create a sequence </a:t>
            </a:r>
            <a:r>
              <a:rPr lang="en-IE" dirty="0" smtClean="0"/>
              <a:t>(function 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seq</a:t>
            </a:r>
            <a:r>
              <a:rPr lang="en-IE" dirty="0" smtClean="0"/>
              <a:t>)</a:t>
            </a:r>
            <a:endParaRPr lang="en-IE" dirty="0"/>
          </a:p>
          <a:p>
            <a:pPr marL="914400" lvl="1" indent="-514350"/>
            <a:r>
              <a:rPr lang="en-IE" dirty="0"/>
              <a:t>from 2, </a:t>
            </a:r>
          </a:p>
          <a:p>
            <a:pPr marL="914400" lvl="1" indent="-514350"/>
            <a:r>
              <a:rPr lang="en-IE" dirty="0"/>
              <a:t>with the length of the vector x (from exercises </a:t>
            </a:r>
            <a:r>
              <a:rPr lang="en-IE" dirty="0" smtClean="0"/>
              <a:t>section 2.2.7 – </a:t>
            </a:r>
            <a:r>
              <a:rPr lang="en-IE" dirty="0"/>
              <a:t>assume you don’t know its actual length) </a:t>
            </a:r>
          </a:p>
          <a:p>
            <a:pPr marL="914400" lvl="1" indent="-514350"/>
            <a:r>
              <a:rPr lang="en-IE" dirty="0"/>
              <a:t>with an increment of 1</a:t>
            </a:r>
          </a:p>
          <a:p>
            <a:pPr marL="914400" lvl="1" indent="-514350"/>
            <a:r>
              <a:rPr lang="en-IE" dirty="0"/>
              <a:t>in </a:t>
            </a:r>
            <a:r>
              <a:rPr lang="en-IE" b="1" dirty="0"/>
              <a:t>two</a:t>
            </a:r>
            <a:r>
              <a:rPr lang="en-IE" dirty="0"/>
              <a:t> different ways … of which one using “:”!</a:t>
            </a:r>
          </a:p>
          <a:p>
            <a:pPr marL="914400" lvl="1" indent="-514350"/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Create the same sequence using 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seq_along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IE" dirty="0"/>
              <a:t>.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Reverse x and store it in x2.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Create a sequence from 100 to 0 by an increment of 5</a:t>
            </a:r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099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>
            <a:normAutofit fontScale="90000"/>
          </a:bodyPr>
          <a:lstStyle/>
          <a:p>
            <a:r>
              <a:rPr lang="en-IE" dirty="0" smtClean="0"/>
              <a:t>Code (R) Vs clicks (Excel)</a:t>
            </a:r>
            <a:br>
              <a:rPr lang="en-IE" dirty="0" smtClean="0"/>
            </a:br>
            <a:r>
              <a:rPr lang="en-IE" sz="3600" dirty="0" smtClean="0"/>
              <a:t>Similarities</a:t>
            </a:r>
            <a:endParaRPr lang="en-IE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5246" y="1460248"/>
            <a:ext cx="8738754" cy="44210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dirty="0" smtClean="0"/>
              <a:t>All steps in excel translate as command lines</a:t>
            </a:r>
          </a:p>
          <a:p>
            <a:pPr marL="0" indent="0">
              <a:buNone/>
            </a:pPr>
            <a:endParaRPr lang="en-IE" sz="800" dirty="0" smtClean="0"/>
          </a:p>
          <a:p>
            <a:pPr marL="0" indent="0">
              <a:buNone/>
            </a:pPr>
            <a:r>
              <a:rPr lang="en-IE" dirty="0" smtClean="0"/>
              <a:t>Ex : calculate </a:t>
            </a:r>
            <a:r>
              <a:rPr lang="en-IE" dirty="0"/>
              <a:t>the mean per column </a:t>
            </a:r>
            <a:r>
              <a:rPr lang="en-IE" dirty="0" smtClean="0"/>
              <a:t>from a file</a:t>
            </a:r>
          </a:p>
          <a:p>
            <a:endParaRPr lang="en-IE" dirty="0" smtClean="0"/>
          </a:p>
          <a:p>
            <a:pPr lvl="2"/>
            <a:r>
              <a:rPr lang="en-IE" dirty="0" smtClean="0"/>
              <a:t>Get </a:t>
            </a:r>
            <a:r>
              <a:rPr lang="en-IE" dirty="0"/>
              <a:t>‘to’ file </a:t>
            </a:r>
            <a:r>
              <a:rPr lang="en-IE" dirty="0" smtClean="0"/>
              <a:t>location </a:t>
            </a:r>
            <a:endParaRPr lang="en-IE" dirty="0"/>
          </a:p>
          <a:p>
            <a:pPr lvl="2"/>
            <a:r>
              <a:rPr lang="en-IE" dirty="0"/>
              <a:t>Open file</a:t>
            </a:r>
          </a:p>
          <a:p>
            <a:pPr lvl="2"/>
            <a:r>
              <a:rPr lang="en-IE" dirty="0"/>
              <a:t>Compute </a:t>
            </a:r>
            <a:r>
              <a:rPr lang="en-IE" dirty="0" smtClean="0"/>
              <a:t>the means</a:t>
            </a:r>
            <a:endParaRPr lang="en-IE" dirty="0"/>
          </a:p>
        </p:txBody>
      </p:sp>
      <p:pic>
        <p:nvPicPr>
          <p:cNvPr id="6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71352" y="4598425"/>
            <a:ext cx="7103395" cy="1812072"/>
          </a:xfrm>
          <a:prstGeom prst="rect">
            <a:avLst/>
          </a:prstGeom>
        </p:spPr>
      </p:pic>
      <p:pic>
        <p:nvPicPr>
          <p:cNvPr id="7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600" y="4509253"/>
            <a:ext cx="599711" cy="471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6" descr="http://avs.vsb.cz/prislusenstvi/xlsx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600" y="3088878"/>
            <a:ext cx="519934" cy="519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897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IE" i="1" dirty="0"/>
              <a:t>How to access/extract a subset of a </a:t>
            </a:r>
            <a:r>
              <a:rPr lang="en-IE" i="1" dirty="0" smtClean="0"/>
              <a:t>vector?</a:t>
            </a:r>
            <a:endParaRPr lang="en-IE" i="1" dirty="0"/>
          </a:p>
          <a:p>
            <a:pPr marL="0" indent="0">
              <a:buNone/>
            </a:pPr>
            <a:endParaRPr lang="en-IE" i="1" dirty="0"/>
          </a:p>
          <a:p>
            <a:pPr marL="0" indent="0">
              <a:buNone/>
            </a:pPr>
            <a:endParaRPr lang="en-IE" sz="1800" i="1" dirty="0"/>
          </a:p>
          <a:p>
            <a:r>
              <a:rPr lang="en-IE" dirty="0" smtClean="0"/>
              <a:t>several </a:t>
            </a:r>
            <a:r>
              <a:rPr lang="en-IE" dirty="0"/>
              <a:t>ways</a:t>
            </a:r>
            <a:r>
              <a:rPr lang="en-IE" dirty="0" smtClean="0"/>
              <a:t>, operator </a:t>
            </a:r>
            <a:r>
              <a:rPr lang="en-IE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[…]</a:t>
            </a:r>
            <a:endParaRPr lang="en-IE" dirty="0"/>
          </a:p>
          <a:p>
            <a:pPr lvl="1"/>
            <a:r>
              <a:rPr lang="en-IE" dirty="0" smtClean="0"/>
              <a:t>position</a:t>
            </a:r>
            <a:endParaRPr lang="en-IE" dirty="0"/>
          </a:p>
          <a:p>
            <a:pPr lvl="1">
              <a:lnSpc>
                <a:spcPct val="200000"/>
              </a:lnSpc>
            </a:pPr>
            <a:endParaRPr lang="en-IE" dirty="0"/>
          </a:p>
          <a:p>
            <a:pPr lvl="1"/>
            <a:r>
              <a:rPr lang="en-IE" dirty="0"/>
              <a:t>logical indexation</a:t>
            </a:r>
          </a:p>
          <a:p>
            <a:pPr marL="457200" lvl="1" indent="0">
              <a:lnSpc>
                <a:spcPct val="200000"/>
              </a:lnSpc>
              <a:buNone/>
            </a:pPr>
            <a:endParaRPr lang="en-IE" dirty="0"/>
          </a:p>
          <a:p>
            <a:pPr lvl="1"/>
            <a:r>
              <a:rPr lang="en-IE" dirty="0"/>
              <a:t>by name</a:t>
            </a:r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681" y="2024308"/>
            <a:ext cx="8226923" cy="6386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3700" y="4762785"/>
            <a:ext cx="6159385" cy="7246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7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3700" y="3582015"/>
            <a:ext cx="3398219" cy="6935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8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454" y="5838614"/>
            <a:ext cx="4356484" cy="79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latin typeface="+mj-lt"/>
                <a:ea typeface="+mj-ea"/>
                <a:cs typeface="+mj-cs"/>
              </a:rPr>
              <a:t>2.1.10 Indexing vector data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803400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i="1" dirty="0" smtClean="0"/>
              <a:t>Everything but…</a:t>
            </a:r>
          </a:p>
          <a:p>
            <a:pPr marL="0" indent="0">
              <a:buNone/>
            </a:pPr>
            <a:r>
              <a:rPr lang="en-IE" i="1" dirty="0"/>
              <a:t> </a:t>
            </a:r>
            <a:r>
              <a:rPr lang="en-IE" i="1" dirty="0" smtClean="0"/>
              <a:t>  </a:t>
            </a:r>
            <a:r>
              <a:rPr lang="en-IE" b="1" i="1" dirty="0" smtClean="0">
                <a:solidFill>
                  <a:srgbClr val="C00000"/>
                </a:solidFill>
              </a:rPr>
              <a:t>use negative position indices:</a:t>
            </a:r>
          </a:p>
          <a:p>
            <a:pPr marL="0" indent="0">
              <a:buNone/>
            </a:pPr>
            <a:endParaRPr lang="en-IE" b="1" i="1" dirty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en-IE" b="1" i="1" dirty="0" smtClean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en-IE" sz="4400" b="1" i="1" dirty="0" smtClean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IE" sz="2400" dirty="0" smtClean="0"/>
              <a:t>=&gt; Elements 1 and 26 suppressed </a:t>
            </a:r>
            <a:r>
              <a:rPr lang="en-IE" sz="2400" i="1" dirty="0" smtClean="0"/>
              <a:t>from the output</a:t>
            </a:r>
            <a:endParaRPr lang="en-IE" sz="2400" i="1" dirty="0"/>
          </a:p>
          <a:p>
            <a:pPr marL="0" indent="0">
              <a:buNone/>
            </a:pPr>
            <a:endParaRPr lang="en-IE" i="1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075" y="3030538"/>
            <a:ext cx="7521104" cy="639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275" y="5148263"/>
            <a:ext cx="8621696" cy="503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Oval 10"/>
          <p:cNvSpPr/>
          <p:nvPr/>
        </p:nvSpPr>
        <p:spPr>
          <a:xfrm>
            <a:off x="117634" y="5041901"/>
            <a:ext cx="355282" cy="609599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2" name="Oval 11"/>
          <p:cNvSpPr/>
          <p:nvPr/>
        </p:nvSpPr>
        <p:spPr>
          <a:xfrm>
            <a:off x="8703798" y="5095081"/>
            <a:ext cx="355282" cy="609599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latin typeface="+mj-lt"/>
                <a:ea typeface="+mj-ea"/>
                <a:cs typeface="+mj-cs"/>
              </a:rPr>
              <a:t>2.1.10 Indexing vector data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126500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1551" y="1172445"/>
            <a:ext cx="7886700" cy="54546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i="1" dirty="0"/>
              <a:t>How to </a:t>
            </a:r>
            <a:r>
              <a:rPr lang="en-IE" b="1" i="1" dirty="0" smtClean="0"/>
              <a:t>replace</a:t>
            </a:r>
            <a:r>
              <a:rPr lang="en-IE" i="1" dirty="0" smtClean="0"/>
              <a:t> </a:t>
            </a:r>
            <a:r>
              <a:rPr lang="en-IE" i="1" dirty="0"/>
              <a:t>a subset of a </a:t>
            </a:r>
            <a:r>
              <a:rPr lang="en-IE" i="1" dirty="0" smtClean="0"/>
              <a:t>vector?</a:t>
            </a:r>
            <a:endParaRPr lang="en-IE" dirty="0" smtClean="0"/>
          </a:p>
          <a:p>
            <a:pPr marL="0" indent="0">
              <a:buNone/>
            </a:pPr>
            <a:r>
              <a:rPr lang="en-IE" b="1" dirty="0" smtClean="0">
                <a:solidFill>
                  <a:srgbClr val="C00000"/>
                </a:solidFill>
              </a:rPr>
              <a:t>Modify as you access!</a:t>
            </a:r>
            <a:endParaRPr lang="en-IE" b="1" dirty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en-IE" sz="3200" i="1" dirty="0"/>
          </a:p>
          <a:p>
            <a:r>
              <a:rPr lang="en-IE" dirty="0" smtClean="0"/>
              <a:t>several </a:t>
            </a:r>
            <a:r>
              <a:rPr lang="en-IE" dirty="0"/>
              <a:t>ways</a:t>
            </a:r>
            <a:r>
              <a:rPr lang="en-IE" dirty="0" smtClean="0"/>
              <a:t>, operator </a:t>
            </a:r>
            <a:r>
              <a:rPr lang="en-IE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[…]</a:t>
            </a:r>
            <a:endParaRPr lang="en-IE" dirty="0"/>
          </a:p>
          <a:p>
            <a:pPr lvl="1">
              <a:spcBef>
                <a:spcPts val="1200"/>
              </a:spcBef>
            </a:pPr>
            <a:r>
              <a:rPr lang="en-IE" dirty="0" smtClean="0"/>
              <a:t>position</a:t>
            </a:r>
            <a:br>
              <a:rPr lang="en-IE" dirty="0" smtClean="0"/>
            </a:br>
            <a:endParaRPr lang="en-IE" dirty="0"/>
          </a:p>
          <a:p>
            <a:pPr lvl="1">
              <a:spcBef>
                <a:spcPts val="1200"/>
              </a:spcBef>
            </a:pPr>
            <a:r>
              <a:rPr lang="en-IE" dirty="0"/>
              <a:t>logical </a:t>
            </a:r>
            <a:r>
              <a:rPr lang="en-IE" dirty="0" smtClean="0"/>
              <a:t>indexation (test)</a:t>
            </a:r>
            <a:br>
              <a:rPr lang="en-IE" dirty="0" smtClean="0"/>
            </a:br>
            <a:endParaRPr lang="en-IE" dirty="0"/>
          </a:p>
          <a:p>
            <a:pPr lvl="1">
              <a:spcBef>
                <a:spcPts val="1200"/>
              </a:spcBef>
            </a:pPr>
            <a:r>
              <a:rPr lang="en-IE" dirty="0"/>
              <a:t>by name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408" y="2139233"/>
            <a:ext cx="6745287" cy="54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8033" y="3687045"/>
            <a:ext cx="4268932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8033" y="4515720"/>
            <a:ext cx="635508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8033" y="5334870"/>
            <a:ext cx="467868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408" y="6025433"/>
            <a:ext cx="6754813" cy="54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Oval 4"/>
          <p:cNvSpPr/>
          <p:nvPr/>
        </p:nvSpPr>
        <p:spPr>
          <a:xfrm>
            <a:off x="783645" y="6325470"/>
            <a:ext cx="1057275" cy="352425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1" name="Oval 10"/>
          <p:cNvSpPr/>
          <p:nvPr/>
        </p:nvSpPr>
        <p:spPr>
          <a:xfrm>
            <a:off x="3946898" y="6325470"/>
            <a:ext cx="1237297" cy="352425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2" name="Oval 11"/>
          <p:cNvSpPr/>
          <p:nvPr/>
        </p:nvSpPr>
        <p:spPr>
          <a:xfrm>
            <a:off x="6848214" y="6068296"/>
            <a:ext cx="355282" cy="609599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3" name="Oval 12"/>
          <p:cNvSpPr/>
          <p:nvPr/>
        </p:nvSpPr>
        <p:spPr>
          <a:xfrm>
            <a:off x="7355896" y="6068296"/>
            <a:ext cx="355282" cy="609599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US" sz="4400" dirty="0" smtClean="0">
                <a:solidFill>
                  <a:srgbClr val="000000"/>
                </a:solidFill>
                <a:latin typeface="Calibri Light"/>
              </a:rPr>
              <a:t>2.1.11 modification of a subset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20178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 animBg="1"/>
      <p:bldP spid="12" grpId="0" animBg="1"/>
      <p:bldP spid="13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" y="1825624"/>
            <a:ext cx="9144000" cy="4784495"/>
          </a:xfrm>
        </p:spPr>
        <p:txBody>
          <a:bodyPr>
            <a:normAutofit fontScale="925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IE" dirty="0"/>
              <a:t>Create a vector “seq5” as a sequence from 1 to </a:t>
            </a:r>
            <a:r>
              <a:rPr lang="en-IE" dirty="0" smtClean="0"/>
              <a:t>5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Name the elements as the first five letters (from the vector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letters</a:t>
            </a:r>
            <a:r>
              <a:rPr lang="en-IE" dirty="0"/>
              <a:t>). (decompose… first extract the letters</a:t>
            </a:r>
            <a:r>
              <a:rPr lang="en-IE" dirty="0" smtClean="0"/>
              <a:t>,…)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Select the elements 2 and 4 using two different ways</a:t>
            </a:r>
            <a:r>
              <a:rPr lang="en-IE" dirty="0" smtClean="0"/>
              <a:t>.</a:t>
            </a:r>
            <a:br>
              <a:rPr lang="en-IE" dirty="0" smtClean="0"/>
            </a:br>
            <a:r>
              <a:rPr lang="en-IE" dirty="0" smtClean="0"/>
              <a:t>Which are greater than 3?</a:t>
            </a:r>
          </a:p>
          <a:p>
            <a:pPr marL="514350" indent="-514350">
              <a:buFont typeface="+mj-lt"/>
              <a:buAutoNum type="arabicPeriod"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Run </a:t>
            </a:r>
            <a:r>
              <a:rPr lang="en-IE" sz="2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size &lt;- </a:t>
            </a:r>
            <a:r>
              <a:rPr lang="en-IE" sz="26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rnorm</a:t>
            </a:r>
            <a:r>
              <a:rPr lang="en-IE" sz="2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(n = 10, mean = 30, </a:t>
            </a:r>
            <a:r>
              <a:rPr lang="en-IE" sz="26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sd</a:t>
            </a:r>
            <a:r>
              <a:rPr lang="en-IE" sz="2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3)</a:t>
            </a:r>
            <a:r>
              <a:rPr lang="en-IE" dirty="0" smtClean="0"/>
              <a:t/>
            </a:r>
            <a:br>
              <a:rPr lang="en-IE" dirty="0" smtClean="0"/>
            </a:br>
            <a:r>
              <a:rPr lang="en-IE" dirty="0" smtClean="0"/>
              <a:t>Which “individuals” have a size of at least 33? </a:t>
            </a:r>
            <a:br>
              <a:rPr lang="en-IE" dirty="0" smtClean="0"/>
            </a:br>
            <a:r>
              <a:rPr lang="en-IE" dirty="0" smtClean="0"/>
              <a:t>How many are they?</a:t>
            </a:r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6108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3843" y="694612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en-IE" dirty="0" smtClean="0"/>
              <a:t>2.2 </a:t>
            </a:r>
            <a:r>
              <a:rPr lang="en-IE" b="1" dirty="0" smtClean="0"/>
              <a:t>Further data structures</a:t>
            </a:r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7746" y="1739418"/>
            <a:ext cx="4433889" cy="1843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 descr="C:\Users\yreecht\Pictures\Rcourse\usine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1330" y="3243485"/>
            <a:ext cx="5171727" cy="3300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9214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471096" y="1230752"/>
          <a:ext cx="8174131" cy="539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/>
                <a:gridCol w="2032000"/>
                <a:gridCol w="4110131"/>
              </a:tblGrid>
              <a:tr h="185420">
                <a:tc rowSpan="2">
                  <a:txBody>
                    <a:bodyPr/>
                    <a:lstStyle/>
                    <a:p>
                      <a:r>
                        <a:rPr lang="en-IE" dirty="0" smtClean="0"/>
                        <a:t>#</a:t>
                      </a:r>
                      <a:r>
                        <a:rPr lang="en-IE" baseline="0" dirty="0" smtClean="0"/>
                        <a:t> d</a:t>
                      </a:r>
                      <a:r>
                        <a:rPr lang="en-IE" dirty="0" smtClean="0"/>
                        <a:t>imensions</a:t>
                      </a:r>
                      <a:endParaRPr lang="en-IE" dirty="0"/>
                    </a:p>
                  </a:txBody>
                  <a:tcPr anchor="b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E" dirty="0" smtClean="0"/>
                        <a:t>                         </a:t>
                      </a:r>
                      <a:r>
                        <a:rPr lang="en-IE" baseline="0" dirty="0" smtClean="0"/>
                        <a:t>  </a:t>
                      </a:r>
                      <a:r>
                        <a:rPr lang="en-IE" dirty="0" smtClean="0"/>
                        <a:t>Type of data</a:t>
                      </a: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</a:tr>
              <a:tr h="185420">
                <a:tc v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IE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Homogeneous</a:t>
                      </a:r>
                      <a:endParaRPr lang="en-IE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IE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Heterogeneous</a:t>
                      </a:r>
                      <a:endParaRPr lang="en-IE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 smtClean="0"/>
                        <a:t>1</a:t>
                      </a:r>
                      <a:endParaRPr lang="en-IE" dirty="0"/>
                    </a:p>
                  </a:txBody>
                  <a:tcPr>
                    <a:lnT w="571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IE" dirty="0" smtClean="0"/>
                        <a:t>vector</a:t>
                      </a:r>
                    </a:p>
                    <a:p>
                      <a:endParaRPr lang="en-IE" dirty="0" smtClean="0"/>
                    </a:p>
                    <a:p>
                      <a:endParaRPr lang="en-IE" dirty="0"/>
                    </a:p>
                  </a:txBody>
                  <a:tcPr>
                    <a:lnT w="571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IE" dirty="0" smtClean="0"/>
                        <a:t>List</a:t>
                      </a:r>
                    </a:p>
                    <a:p>
                      <a:endParaRPr lang="en-IE" dirty="0" smtClean="0"/>
                    </a:p>
                    <a:p>
                      <a:endParaRPr lang="en-IE" dirty="0" smtClean="0"/>
                    </a:p>
                    <a:p>
                      <a:endParaRPr lang="en-IE" dirty="0" smtClean="0"/>
                    </a:p>
                    <a:p>
                      <a:endParaRPr lang="en-IE" dirty="0"/>
                    </a:p>
                  </a:txBody>
                  <a:tcPr>
                    <a:lnT w="571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 smtClean="0"/>
                        <a:t>2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 smtClean="0"/>
                        <a:t>matrix</a:t>
                      </a:r>
                    </a:p>
                    <a:p>
                      <a:endParaRPr lang="en-IE" dirty="0" smtClean="0"/>
                    </a:p>
                    <a:p>
                      <a:endParaRPr lang="en-IE" dirty="0" smtClean="0"/>
                    </a:p>
                    <a:p>
                      <a:endParaRPr lang="en-IE" dirty="0" smtClean="0"/>
                    </a:p>
                    <a:p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 err="1" smtClean="0"/>
                        <a:t>data.frame</a:t>
                      </a:r>
                      <a:r>
                        <a:rPr lang="en-IE" dirty="0" smtClean="0"/>
                        <a:t> (tables)</a:t>
                      </a:r>
                      <a:endParaRPr lang="en-I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 smtClean="0"/>
                        <a:t>N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 smtClean="0"/>
                        <a:t>array</a:t>
                      </a:r>
                    </a:p>
                    <a:p>
                      <a:endParaRPr lang="en-IE" dirty="0" smtClean="0"/>
                    </a:p>
                    <a:p>
                      <a:endParaRPr lang="en-IE" dirty="0" smtClean="0"/>
                    </a:p>
                    <a:p>
                      <a:endParaRPr lang="en-IE" dirty="0" smtClean="0"/>
                    </a:p>
                    <a:p>
                      <a:endParaRPr lang="en-IE" dirty="0" smtClean="0"/>
                    </a:p>
                    <a:p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9934" y="2349940"/>
            <a:ext cx="1300163" cy="426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9934" y="3794934"/>
            <a:ext cx="1286828" cy="10401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9934" y="5255087"/>
            <a:ext cx="1546860" cy="1280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9734" y="2349940"/>
            <a:ext cx="3627120" cy="9467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9733" y="3794934"/>
            <a:ext cx="1300163" cy="1033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2" descr="RStudio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US" sz="4400" dirty="0" smtClean="0">
                <a:latin typeface="+mj-lt"/>
                <a:ea typeface="+mj-ea"/>
                <a:cs typeface="+mj-cs"/>
              </a:rPr>
              <a:t>2.2.1 Data types and structure</a:t>
            </a:r>
          </a:p>
        </p:txBody>
      </p:sp>
    </p:spTree>
    <p:extLst>
      <p:ext uri="{BB962C8B-B14F-4D97-AF65-F5344CB8AC3E}">
        <p14:creationId xmlns:p14="http://schemas.microsoft.com/office/powerpoint/2010/main" val="4051432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339593"/>
            <a:ext cx="7886700" cy="4351338"/>
          </a:xfrm>
        </p:spPr>
        <p:txBody>
          <a:bodyPr/>
          <a:lstStyle/>
          <a:p>
            <a:r>
              <a:rPr lang="en-IE" b="1" dirty="0" smtClean="0">
                <a:solidFill>
                  <a:srgbClr val="C00000"/>
                </a:solidFill>
              </a:rPr>
              <a:t>matrix</a:t>
            </a:r>
            <a:r>
              <a:rPr lang="en-IE" dirty="0"/>
              <a:t>: any mode suitable for a vector + 2 dimensions.</a:t>
            </a:r>
          </a:p>
          <a:p>
            <a:pPr lvl="2"/>
            <a:r>
              <a:rPr lang="en-IE" dirty="0"/>
              <a:t>dimensions can be named</a:t>
            </a:r>
          </a:p>
          <a:p>
            <a:pPr lvl="2"/>
            <a:r>
              <a:rPr lang="en-IE" dirty="0"/>
              <a:t>matrix algebra fully supported in R. </a:t>
            </a:r>
          </a:p>
          <a:p>
            <a:pPr lvl="2"/>
            <a:r>
              <a:rPr lang="en-IE" dirty="0"/>
              <a:t>created by 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matrix(…)</a:t>
            </a:r>
            <a:r>
              <a:rPr lang="en-IE" dirty="0"/>
              <a:t>, </a:t>
            </a:r>
            <a:r>
              <a:rPr lang="en-IE" dirty="0" smtClean="0"/>
              <a:t/>
            </a:r>
            <a:br>
              <a:rPr lang="en-IE" dirty="0" smtClean="0"/>
            </a:br>
            <a:r>
              <a:rPr lang="en-IE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cbind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IE" dirty="0"/>
              <a:t>, 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rbind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</a:p>
          <a:p>
            <a:pPr lvl="1"/>
            <a:endParaRPr lang="en-IE" b="1" dirty="0" smtClean="0">
              <a:solidFill>
                <a:srgbClr val="C00000"/>
              </a:solidFill>
            </a:endParaRPr>
          </a:p>
          <a:p>
            <a:pPr lvl="1"/>
            <a:endParaRPr lang="en-IE" b="1" dirty="0">
              <a:solidFill>
                <a:srgbClr val="C00000"/>
              </a:solidFill>
            </a:endParaRPr>
          </a:p>
          <a:p>
            <a:r>
              <a:rPr lang="en-IE" b="1" dirty="0">
                <a:solidFill>
                  <a:srgbClr val="C00000"/>
                </a:solidFill>
              </a:rPr>
              <a:t>array</a:t>
            </a:r>
            <a:r>
              <a:rPr lang="en-IE" dirty="0"/>
              <a:t>: ~ same as matrix but </a:t>
            </a:r>
            <a:r>
              <a:rPr lang="en-IE" b="1" dirty="0"/>
              <a:t>not</a:t>
            </a:r>
            <a:r>
              <a:rPr lang="en-IE" dirty="0"/>
              <a:t> limited in dimensions.</a:t>
            </a:r>
            <a:endParaRPr lang="en-IE" dirty="0">
              <a:solidFill>
                <a:srgbClr val="C00000"/>
              </a:solidFill>
            </a:endParaRP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3742" y="4857750"/>
            <a:ext cx="3298825" cy="2000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7619" y="2058498"/>
            <a:ext cx="1452732" cy="11742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ight Brace 7"/>
          <p:cNvSpPr/>
          <p:nvPr/>
        </p:nvSpPr>
        <p:spPr>
          <a:xfrm>
            <a:off x="7236792" y="2058499"/>
            <a:ext cx="152308" cy="1100337"/>
          </a:xfrm>
          <a:prstGeom prst="rightBrac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9" name="Right Brace 8"/>
          <p:cNvSpPr/>
          <p:nvPr/>
        </p:nvSpPr>
        <p:spPr>
          <a:xfrm rot="5400000">
            <a:off x="6377127" y="2645465"/>
            <a:ext cx="152306" cy="1317436"/>
          </a:xfrm>
          <a:prstGeom prst="rightBrac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0" name="TextBox 9"/>
          <p:cNvSpPr txBox="1"/>
          <p:nvPr/>
        </p:nvSpPr>
        <p:spPr>
          <a:xfrm>
            <a:off x="5843680" y="3435930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b="1" dirty="0" smtClean="0">
                <a:solidFill>
                  <a:srgbClr val="C00000"/>
                </a:solidFill>
              </a:rPr>
              <a:t>Columns</a:t>
            </a:r>
            <a:endParaRPr lang="en-IE" b="1" dirty="0">
              <a:solidFill>
                <a:srgbClr val="C0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509164" y="2424001"/>
            <a:ext cx="812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b="1" dirty="0" smtClean="0">
                <a:solidFill>
                  <a:srgbClr val="C00000"/>
                </a:solidFill>
              </a:rPr>
              <a:t>Rows</a:t>
            </a: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Main classes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618633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/>
      <p:bldP spid="11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191507"/>
            <a:ext cx="7886700" cy="5624938"/>
          </a:xfrm>
        </p:spPr>
        <p:txBody>
          <a:bodyPr>
            <a:normAutofit/>
          </a:bodyPr>
          <a:lstStyle/>
          <a:p>
            <a:r>
              <a:rPr lang="en-IE" b="1" dirty="0" smtClean="0">
                <a:solidFill>
                  <a:srgbClr val="C00000"/>
                </a:solidFill>
              </a:rPr>
              <a:t>list</a:t>
            </a:r>
            <a:r>
              <a:rPr lang="en-IE" dirty="0"/>
              <a:t>: catchall structure. </a:t>
            </a:r>
          </a:p>
          <a:p>
            <a:pPr lvl="2"/>
            <a:r>
              <a:rPr lang="en-IE" dirty="0"/>
              <a:t>Each element can be of any class or NULL.</a:t>
            </a:r>
          </a:p>
          <a:p>
            <a:pPr lvl="2"/>
            <a:r>
              <a:rPr lang="en-IE" dirty="0"/>
              <a:t>The elements can be named</a:t>
            </a:r>
            <a:r>
              <a:rPr lang="en-IE" dirty="0" smtClean="0"/>
              <a:t>.</a:t>
            </a:r>
          </a:p>
          <a:p>
            <a:pPr lvl="2"/>
            <a:endParaRPr lang="en-IE" dirty="0"/>
          </a:p>
          <a:p>
            <a:r>
              <a:rPr lang="en-IE" b="1" dirty="0" err="1">
                <a:solidFill>
                  <a:srgbClr val="C00000"/>
                </a:solidFill>
              </a:rPr>
              <a:t>data.frame</a:t>
            </a:r>
            <a:r>
              <a:rPr lang="en-IE" dirty="0"/>
              <a:t>: table with different types of data</a:t>
            </a:r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lvl="2"/>
            <a:endParaRPr lang="en-IE" dirty="0"/>
          </a:p>
          <a:p>
            <a:pPr lvl="2"/>
            <a:r>
              <a:rPr lang="en-IE" dirty="0" smtClean="0"/>
              <a:t>a </a:t>
            </a:r>
            <a:r>
              <a:rPr lang="en-IE" dirty="0"/>
              <a:t>type of list (all elements have the same length)</a:t>
            </a:r>
            <a:br>
              <a:rPr lang="en-IE" dirty="0"/>
            </a:br>
            <a:r>
              <a:rPr lang="en-IE" dirty="0"/>
              <a:t>1 column ≈ 1 vector.</a:t>
            </a:r>
          </a:p>
          <a:p>
            <a:pPr lvl="2"/>
            <a:r>
              <a:rPr lang="en-IE" dirty="0"/>
              <a:t>two dimensions (rows x cols).</a:t>
            </a:r>
          </a:p>
          <a:p>
            <a:pPr lvl="2"/>
            <a:r>
              <a:rPr lang="en-IE" dirty="0"/>
              <a:t>extensively used for ecological data.</a:t>
            </a:r>
          </a:p>
          <a:p>
            <a:pPr lvl="2"/>
            <a:r>
              <a:rPr lang="en-IE" dirty="0">
                <a:solidFill>
                  <a:srgbClr val="C00000"/>
                </a:solidFill>
              </a:rPr>
              <a:t>!!! characters systematically converted in factors by default!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323397"/>
            <a:ext cx="7580514" cy="1440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0424" y="1597446"/>
            <a:ext cx="2452266" cy="6401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0981" y="2480907"/>
            <a:ext cx="942740" cy="7493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Right Brace 8"/>
          <p:cNvSpPr/>
          <p:nvPr/>
        </p:nvSpPr>
        <p:spPr>
          <a:xfrm>
            <a:off x="8406224" y="2480907"/>
            <a:ext cx="139885" cy="648519"/>
          </a:xfrm>
          <a:prstGeom prst="rightBrac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0" name="Right Brace 9"/>
          <p:cNvSpPr/>
          <p:nvPr/>
        </p:nvSpPr>
        <p:spPr>
          <a:xfrm rot="5400000">
            <a:off x="7846182" y="2827803"/>
            <a:ext cx="112432" cy="902834"/>
          </a:xfrm>
          <a:prstGeom prst="rightBrac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1" name="TextBox 10"/>
          <p:cNvSpPr txBox="1"/>
          <p:nvPr/>
        </p:nvSpPr>
        <p:spPr>
          <a:xfrm>
            <a:off x="7292798" y="3378816"/>
            <a:ext cx="1219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1200" b="1" dirty="0" smtClean="0">
                <a:solidFill>
                  <a:srgbClr val="C00000"/>
                </a:solidFill>
              </a:rPr>
              <a:t>Columns</a:t>
            </a:r>
            <a:endParaRPr lang="en-IE" sz="1200" b="1" dirty="0">
              <a:solidFill>
                <a:srgbClr val="C0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602669" y="2670919"/>
            <a:ext cx="8122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200" b="1" dirty="0" smtClean="0">
                <a:solidFill>
                  <a:srgbClr val="C00000"/>
                </a:solidFill>
              </a:rPr>
              <a:t>Rows</a:t>
            </a: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Main classes </a:t>
            </a:r>
            <a:r>
              <a:rPr kumimoji="0" lang="en-IE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(continued)</a:t>
            </a:r>
            <a:endParaRPr kumimoji="0" lang="en-IE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868373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/>
      <p:bldP spid="12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2.2.2 Matrices’ algebra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2023052"/>
            <a:ext cx="7886700" cy="4351338"/>
          </a:xfrm>
        </p:spPr>
        <p:txBody>
          <a:bodyPr/>
          <a:lstStyle/>
          <a:p>
            <a:r>
              <a:rPr lang="en-IE" dirty="0"/>
              <a:t>R is well suited for matrix computations.</a:t>
            </a:r>
          </a:p>
          <a:p>
            <a:endParaRPr lang="en-IE" dirty="0"/>
          </a:p>
          <a:p>
            <a:endParaRPr lang="en-IE" dirty="0"/>
          </a:p>
          <a:p>
            <a:r>
              <a:rPr lang="en-IE" dirty="0"/>
              <a:t>Several dedicated operators and functions … </a:t>
            </a:r>
            <a:r>
              <a:rPr lang="en-IE" b="1" dirty="0"/>
              <a:t>see examples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6359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Content Placeholder 3"/>
          <p:cNvGraphicFramePr>
            <a:graphicFrameLocks/>
          </p:cNvGraphicFramePr>
          <p:nvPr>
            <p:extLst/>
          </p:nvPr>
        </p:nvGraphicFramePr>
        <p:xfrm>
          <a:off x="323528" y="1727920"/>
          <a:ext cx="8507412" cy="2839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94520"/>
                <a:gridCol w="2736304"/>
                <a:gridCol w="4176588"/>
              </a:tblGrid>
              <a:tr h="370840">
                <a:tc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 smtClean="0"/>
                        <a:t>1 dimension (vector, list,…)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 smtClean="0"/>
                        <a:t>2 dimensions (matrix, </a:t>
                      </a:r>
                      <a:r>
                        <a:rPr lang="en-IE" dirty="0" err="1" smtClean="0"/>
                        <a:t>data.frame</a:t>
                      </a:r>
                      <a:r>
                        <a:rPr lang="en-IE" dirty="0" smtClean="0"/>
                        <a:t>,…)</a:t>
                      </a:r>
                      <a:endParaRPr lang="en-I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 smtClean="0"/>
                        <a:t>Number</a:t>
                      </a:r>
                      <a:r>
                        <a:rPr lang="en-IE" baseline="0" dirty="0" smtClean="0"/>
                        <a:t> of elements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b="1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length(x)</a:t>
                      </a:r>
                      <a:endParaRPr lang="en-IE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b="1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dim(x)</a:t>
                      </a:r>
                      <a:r>
                        <a:rPr lang="en-IE" b="1" baseline="3000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*</a:t>
                      </a:r>
                      <a:r>
                        <a:rPr lang="en-IE" b="1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</a:t>
                      </a:r>
                      <a:r>
                        <a:rPr lang="en-IE" sz="1600" b="0" dirty="0" smtClean="0">
                          <a:latin typeface="+mn-lt"/>
                          <a:cs typeface="Courier New" panose="02070309020205020404" pitchFamily="49" charset="0"/>
                        </a:rPr>
                        <a:t>(both dim at the same time)</a:t>
                      </a:r>
                      <a:endParaRPr lang="en-IE" b="0" dirty="0" smtClean="0">
                        <a:latin typeface="+mn-lt"/>
                        <a:cs typeface="Courier New" panose="02070309020205020404" pitchFamily="49" charset="0"/>
                      </a:endParaRPr>
                    </a:p>
                    <a:p>
                      <a:r>
                        <a:rPr lang="en-IE" b="1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nrow</a:t>
                      </a:r>
                      <a:r>
                        <a:rPr lang="en-IE" b="1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(x)</a:t>
                      </a:r>
                    </a:p>
                    <a:p>
                      <a:r>
                        <a:rPr lang="en-IE" b="1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ncol</a:t>
                      </a:r>
                      <a:r>
                        <a:rPr lang="en-IE" b="1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(x)</a:t>
                      </a:r>
                      <a:endParaRPr lang="en-IE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 smtClean="0"/>
                        <a:t>Names of elements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b="1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names(x)</a:t>
                      </a:r>
                      <a:endParaRPr lang="en-IE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b="1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dimnames</a:t>
                      </a:r>
                      <a:r>
                        <a:rPr lang="en-IE" b="1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(x)</a:t>
                      </a:r>
                      <a:r>
                        <a:rPr lang="en-IE" b="1" baseline="3000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*</a:t>
                      </a:r>
                      <a:r>
                        <a:rPr lang="en-IE" sz="1600" b="0" dirty="0" smtClean="0">
                          <a:latin typeface="+mn-lt"/>
                          <a:cs typeface="Courier New" panose="02070309020205020404" pitchFamily="49" charset="0"/>
                        </a:rPr>
                        <a:t>(both dim at the same time)</a:t>
                      </a:r>
                      <a:endParaRPr lang="en-IE" b="1" dirty="0" smtClean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r>
                        <a:rPr lang="en-IE" b="1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colnames</a:t>
                      </a:r>
                      <a:r>
                        <a:rPr lang="en-IE" b="1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(x)</a:t>
                      </a:r>
                    </a:p>
                    <a:p>
                      <a:r>
                        <a:rPr lang="en-IE" b="1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row.names</a:t>
                      </a:r>
                      <a:r>
                        <a:rPr lang="en-IE" b="1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(x)</a:t>
                      </a:r>
                      <a:endParaRPr lang="en-IE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 smtClean="0"/>
                        <a:t>Levels (factors)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b="1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levels(x)</a:t>
                      </a:r>
                    </a:p>
                    <a:p>
                      <a:r>
                        <a:rPr lang="en-IE" b="1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nlevels</a:t>
                      </a:r>
                      <a:r>
                        <a:rPr lang="en-IE" b="1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(x)</a:t>
                      </a:r>
                      <a:endParaRPr lang="en-IE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387927" y="4913745"/>
            <a:ext cx="5375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b="1" baseline="30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Can be also used with &gt;2 dimensions.</a:t>
            </a:r>
            <a:endParaRPr lang="en-IE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latin typeface="+mj-lt"/>
                <a:ea typeface="+mj-ea"/>
                <a:cs typeface="+mj-cs"/>
              </a:rPr>
              <a:t>2.2.3 Accessing some attributes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835196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1454227"/>
          </a:xfrm>
        </p:spPr>
        <p:txBody>
          <a:bodyPr>
            <a:normAutofit/>
          </a:bodyPr>
          <a:lstStyle/>
          <a:p>
            <a:r>
              <a:rPr lang="en-IE" dirty="0" smtClean="0"/>
              <a:t>Code (R) Vs clicks (Excel)</a:t>
            </a:r>
            <a:br>
              <a:rPr lang="en-IE" dirty="0" smtClean="0"/>
            </a:br>
            <a:r>
              <a:rPr lang="en-IE" sz="3600" dirty="0" smtClean="0"/>
              <a:t>Differences</a:t>
            </a:r>
            <a:endParaRPr lang="en-IE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5" y="1637607"/>
            <a:ext cx="8991595" cy="4635587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IE" dirty="0" smtClean="0"/>
              <a:t>Example: </a:t>
            </a:r>
          </a:p>
          <a:p>
            <a:pPr marL="0" indent="0">
              <a:buNone/>
            </a:pPr>
            <a:endParaRPr lang="en-IE" dirty="0" smtClean="0"/>
          </a:p>
          <a:p>
            <a:pPr marL="0" indent="0">
              <a:buNone/>
            </a:pPr>
            <a:r>
              <a:rPr lang="en-IE" dirty="0"/>
              <a:t>	</a:t>
            </a:r>
            <a:r>
              <a:rPr lang="en-IE" dirty="0" smtClean="0"/>
              <a:t>For 100 files (with different number row and columns)</a:t>
            </a:r>
          </a:p>
          <a:p>
            <a:pPr marL="0" indent="0">
              <a:buNone/>
            </a:pPr>
            <a:r>
              <a:rPr lang="en-IE" dirty="0"/>
              <a:t>	</a:t>
            </a:r>
            <a:r>
              <a:rPr lang="en-IE" dirty="0" smtClean="0"/>
              <a:t>calculate </a:t>
            </a:r>
            <a:r>
              <a:rPr lang="en-IE" dirty="0"/>
              <a:t>the mean per column </a:t>
            </a:r>
            <a:endParaRPr lang="en-IE" dirty="0" smtClean="0"/>
          </a:p>
          <a:p>
            <a:pPr marL="0" indent="0">
              <a:buNone/>
            </a:pPr>
            <a:r>
              <a:rPr lang="en-IE" dirty="0"/>
              <a:t>	</a:t>
            </a:r>
            <a:r>
              <a:rPr lang="en-IE" dirty="0" smtClean="0"/>
              <a:t>store in </a:t>
            </a:r>
            <a:r>
              <a:rPr lang="en-IE" dirty="0"/>
              <a:t>new </a:t>
            </a:r>
            <a:r>
              <a:rPr lang="en-IE" dirty="0" smtClean="0"/>
              <a:t>file</a:t>
            </a:r>
          </a:p>
          <a:p>
            <a:pPr marL="0" indent="0">
              <a:buNone/>
            </a:pPr>
            <a:r>
              <a:rPr lang="en-IE" dirty="0" smtClean="0"/>
              <a:t>	</a:t>
            </a:r>
          </a:p>
          <a:p>
            <a:pPr lvl="2"/>
            <a:r>
              <a:rPr lang="en-IE" dirty="0" smtClean="0"/>
              <a:t>Get </a:t>
            </a:r>
            <a:r>
              <a:rPr lang="en-IE" dirty="0"/>
              <a:t>‘to’ </a:t>
            </a:r>
            <a:r>
              <a:rPr lang="en-IE" dirty="0" smtClean="0"/>
              <a:t>files </a:t>
            </a:r>
            <a:r>
              <a:rPr lang="en-IE" dirty="0"/>
              <a:t>location</a:t>
            </a:r>
          </a:p>
          <a:p>
            <a:pPr lvl="2"/>
            <a:r>
              <a:rPr lang="en-IE" dirty="0"/>
              <a:t>Open file</a:t>
            </a:r>
          </a:p>
          <a:p>
            <a:pPr lvl="2"/>
            <a:r>
              <a:rPr lang="en-IE" dirty="0"/>
              <a:t>Compute mean</a:t>
            </a:r>
          </a:p>
          <a:p>
            <a:pPr lvl="2"/>
            <a:r>
              <a:rPr lang="en-IE" dirty="0"/>
              <a:t>Include in new </a:t>
            </a:r>
            <a:r>
              <a:rPr lang="en-IE" dirty="0" smtClean="0"/>
              <a:t>file</a:t>
            </a:r>
          </a:p>
          <a:p>
            <a:pPr lvl="1"/>
            <a:endParaRPr lang="en-IE" dirty="0"/>
          </a:p>
          <a:p>
            <a:pPr lvl="2"/>
            <a:r>
              <a:rPr lang="en-IE" dirty="0" smtClean="0"/>
              <a:t>Write code</a:t>
            </a:r>
          </a:p>
          <a:p>
            <a:pPr lvl="2"/>
            <a:r>
              <a:rPr lang="en-IE" dirty="0" smtClean="0"/>
              <a:t>Run</a:t>
            </a:r>
          </a:p>
          <a:p>
            <a:pPr marL="0" indent="0">
              <a:buNone/>
            </a:pPr>
            <a:endParaRPr lang="en-IE" dirty="0"/>
          </a:p>
        </p:txBody>
      </p:sp>
      <p:pic>
        <p:nvPicPr>
          <p:cNvPr id="6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017" y="5198028"/>
            <a:ext cx="599711" cy="471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6" descr="http://avs.vsb.cz/prislusenstvi/xlsx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906" y="3789298"/>
            <a:ext cx="519934" cy="519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Multiply 3"/>
          <p:cNvSpPr/>
          <p:nvPr/>
        </p:nvSpPr>
        <p:spPr>
          <a:xfrm>
            <a:off x="3358342" y="4309232"/>
            <a:ext cx="748145" cy="673330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8" name="TextBox 7"/>
          <p:cNvSpPr txBox="1"/>
          <p:nvPr/>
        </p:nvSpPr>
        <p:spPr>
          <a:xfrm>
            <a:off x="4039902" y="4274676"/>
            <a:ext cx="13965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4000" dirty="0" smtClean="0"/>
              <a:t>100</a:t>
            </a:r>
            <a:endParaRPr lang="en-IE" sz="4000" dirty="0"/>
          </a:p>
        </p:txBody>
      </p:sp>
    </p:spTree>
    <p:extLst>
      <p:ext uri="{BB962C8B-B14F-4D97-AF65-F5344CB8AC3E}">
        <p14:creationId xmlns:p14="http://schemas.microsoft.com/office/powerpoint/2010/main" val="881202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" y="1825625"/>
            <a:ext cx="9144000" cy="4654306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IE" dirty="0" smtClean="0"/>
              <a:t>Creating a data frame (heterogeneous data table)</a:t>
            </a:r>
            <a:endParaRPr lang="en-IE" dirty="0"/>
          </a:p>
          <a:p>
            <a:pPr marL="0" indent="0">
              <a:buNone/>
            </a:pPr>
            <a:endParaRPr lang="en-IE" sz="2000" dirty="0"/>
          </a:p>
          <a:p>
            <a:pPr marL="914400" lvl="1" indent="-457200">
              <a:buFont typeface="+mj-lt"/>
              <a:buAutoNum type="arabicPeriod"/>
            </a:pPr>
            <a:r>
              <a:rPr lang="en-IE" dirty="0" smtClean="0"/>
              <a:t>Create a variable 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people</a:t>
            </a:r>
            <a:r>
              <a:rPr lang="en-IE" dirty="0" smtClean="0"/>
              <a:t> based on the </a:t>
            </a:r>
            <a:r>
              <a:rPr lang="en-IE" dirty="0"/>
              <a:t>table in </a:t>
            </a:r>
            <a:r>
              <a:rPr lang="en-IE" dirty="0" smtClean="0"/>
              <a:t>.\2.data\1.people\</a:t>
            </a:r>
            <a:br>
              <a:rPr lang="en-IE" dirty="0" smtClean="0"/>
            </a:br>
            <a:r>
              <a:rPr lang="en-IE" dirty="0" smtClean="0"/>
              <a:t>Use the function:</a:t>
            </a:r>
            <a:br>
              <a:rPr lang="en-IE" dirty="0" smtClean="0"/>
            </a:br>
            <a:r>
              <a:rPr lang="en-IE" dirty="0" smtClean="0"/>
              <a:t/>
            </a:r>
            <a:br>
              <a:rPr lang="en-IE" dirty="0" smtClean="0"/>
            </a:br>
            <a:r>
              <a:rPr lang="en-IE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data.frame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(name = c(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Guillaume", ...),</a:t>
            </a:r>
            <a:b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surname = ...,</a:t>
            </a:r>
            <a:b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...)</a:t>
            </a:r>
            <a:b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IE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en-IE" dirty="0" smtClean="0"/>
              <a:t>Print it on the console.</a:t>
            </a:r>
          </a:p>
          <a:p>
            <a:pPr marL="914400" lvl="1" indent="-457200">
              <a:buFont typeface="+mj-lt"/>
              <a:buAutoNum type="arabicPeriod"/>
            </a:pPr>
            <a:endParaRPr lang="en-IE" dirty="0"/>
          </a:p>
          <a:p>
            <a:pPr marL="914400" lvl="1" indent="-457200">
              <a:buFont typeface="+mj-lt"/>
              <a:buAutoNum type="arabicPeriod"/>
            </a:pPr>
            <a:r>
              <a:rPr lang="en-IE" dirty="0" smtClean="0"/>
              <a:t>Extract the number of columns.</a:t>
            </a:r>
            <a:endParaRPr lang="en-IE" i="1" dirty="0"/>
          </a:p>
          <a:p>
            <a:pPr marL="914400" lvl="1" indent="-457200">
              <a:buFont typeface="+mj-lt"/>
              <a:buAutoNum type="arabicPeriod"/>
            </a:pPr>
            <a:endParaRPr lang="en-IE" dirty="0"/>
          </a:p>
          <a:p>
            <a:pPr marL="914400" lvl="1" indent="-457200">
              <a:buFont typeface="+mj-lt"/>
              <a:buAutoNum type="arabicPeriod"/>
            </a:pPr>
            <a:r>
              <a:rPr lang="en-IE" dirty="0" smtClean="0"/>
              <a:t>…and the number of rows.</a:t>
            </a:r>
          </a:p>
          <a:p>
            <a:pPr marL="914400" lvl="1" indent="-457200">
              <a:buFont typeface="+mj-lt"/>
              <a:buAutoNum type="arabicPeriod"/>
            </a:pPr>
            <a:endParaRPr lang="en-IE" dirty="0" smtClean="0"/>
          </a:p>
          <a:p>
            <a:pPr marL="914400" lvl="1" indent="-457200">
              <a:buFont typeface="+mj-lt"/>
              <a:buAutoNum type="arabicPeriod"/>
            </a:pPr>
            <a:r>
              <a:rPr lang="en-IE" dirty="0" smtClean="0"/>
              <a:t>What are the column names?</a:t>
            </a:r>
            <a:endParaRPr lang="en-IE" dirty="0"/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345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20777"/>
            <a:ext cx="9144000" cy="2333192"/>
          </a:xfrm>
        </p:spPr>
        <p:txBody>
          <a:bodyPr/>
          <a:lstStyle/>
          <a:p>
            <a:pPr algn="just"/>
            <a:r>
              <a:rPr lang="en-IE" dirty="0"/>
              <a:t>3</a:t>
            </a:r>
            <a:r>
              <a:rPr lang="en-IE" dirty="0" smtClean="0"/>
              <a:t>. Data manipulations</a:t>
            </a:r>
            <a:endParaRPr lang="en-IE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471055" y="3280210"/>
            <a:ext cx="8044295" cy="1500187"/>
          </a:xfrm>
        </p:spPr>
        <p:txBody>
          <a:bodyPr/>
          <a:lstStyle/>
          <a:p>
            <a:pPr algn="ctr"/>
            <a:r>
              <a:rPr lang="en-IE" dirty="0"/>
              <a:t>Access and modification of particular elements in matrices, </a:t>
            </a:r>
            <a:r>
              <a:rPr lang="en-IE" dirty="0" err="1"/>
              <a:t>data.frames</a:t>
            </a:r>
            <a:r>
              <a:rPr lang="en-IE" dirty="0"/>
              <a:t>,…</a:t>
            </a:r>
          </a:p>
        </p:txBody>
      </p:sp>
      <p:pic>
        <p:nvPicPr>
          <p:cNvPr id="6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0496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79305" y="1953478"/>
            <a:ext cx="7886700" cy="1015712"/>
          </a:xfrm>
        </p:spPr>
        <p:txBody>
          <a:bodyPr>
            <a:normAutofit/>
          </a:bodyPr>
          <a:lstStyle/>
          <a:p>
            <a:pPr algn="ctr"/>
            <a:r>
              <a:rPr lang="en-IE" sz="4800" dirty="0" smtClean="0"/>
              <a:t>3.3 Indexing data</a:t>
            </a:r>
            <a:endParaRPr lang="en-IE" sz="48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1302760" y="3079306"/>
            <a:ext cx="6639790" cy="1500187"/>
          </a:xfrm>
        </p:spPr>
        <p:txBody>
          <a:bodyPr/>
          <a:lstStyle/>
          <a:p>
            <a:pPr algn="ctr"/>
            <a:r>
              <a:rPr lang="en-IE" dirty="0" smtClean="0"/>
              <a:t>Access and modification of particular elements in matrices, </a:t>
            </a:r>
            <a:r>
              <a:rPr lang="en-IE" dirty="0" err="1" smtClean="0"/>
              <a:t>data.frames</a:t>
            </a:r>
            <a:r>
              <a:rPr lang="en-IE" dirty="0" smtClean="0"/>
              <a:t>,…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466852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IE" i="1" dirty="0"/>
              <a:t>How to access/extract a subset of a variable?</a:t>
            </a:r>
          </a:p>
          <a:p>
            <a:pPr marL="0" indent="0">
              <a:buNone/>
            </a:pPr>
            <a:endParaRPr lang="en-IE" i="1" dirty="0"/>
          </a:p>
          <a:p>
            <a:pPr marL="0" indent="0">
              <a:buNone/>
            </a:pPr>
            <a:endParaRPr lang="en-IE" sz="1800" i="1" dirty="0"/>
          </a:p>
          <a:p>
            <a:r>
              <a:rPr lang="en-IE" dirty="0" smtClean="0"/>
              <a:t>several </a:t>
            </a:r>
            <a:r>
              <a:rPr lang="en-IE" dirty="0"/>
              <a:t>ways</a:t>
            </a:r>
            <a:r>
              <a:rPr lang="en-IE" dirty="0" smtClean="0"/>
              <a:t>, operator </a:t>
            </a:r>
            <a:r>
              <a:rPr lang="en-IE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[…]</a:t>
            </a:r>
            <a:endParaRPr lang="en-IE" dirty="0"/>
          </a:p>
          <a:p>
            <a:pPr lvl="1"/>
            <a:r>
              <a:rPr lang="en-IE" dirty="0" smtClean="0"/>
              <a:t>position</a:t>
            </a:r>
            <a:endParaRPr lang="en-IE" dirty="0"/>
          </a:p>
          <a:p>
            <a:pPr lvl="1">
              <a:lnSpc>
                <a:spcPct val="200000"/>
              </a:lnSpc>
            </a:pPr>
            <a:endParaRPr lang="en-IE" dirty="0"/>
          </a:p>
          <a:p>
            <a:pPr lvl="1"/>
            <a:r>
              <a:rPr lang="en-IE" dirty="0"/>
              <a:t>logical indexation</a:t>
            </a:r>
          </a:p>
          <a:p>
            <a:pPr marL="457200" lvl="1" indent="0">
              <a:lnSpc>
                <a:spcPct val="200000"/>
              </a:lnSpc>
              <a:buNone/>
            </a:pPr>
            <a:endParaRPr lang="en-IE" dirty="0"/>
          </a:p>
          <a:p>
            <a:pPr lvl="1"/>
            <a:r>
              <a:rPr lang="en-IE" dirty="0"/>
              <a:t>by name</a:t>
            </a:r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681" y="2024308"/>
            <a:ext cx="8226923" cy="6386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3700" y="4762785"/>
            <a:ext cx="6159385" cy="7246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7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3700" y="3582015"/>
            <a:ext cx="3398219" cy="6935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8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454" y="5838614"/>
            <a:ext cx="4356484" cy="79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latin typeface="+mj-lt"/>
                <a:ea typeface="+mj-ea"/>
                <a:cs typeface="+mj-cs"/>
              </a:rPr>
              <a:t>Indexing vector data – Reminder 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46172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1572203"/>
          </a:xfrm>
        </p:spPr>
        <p:txBody>
          <a:bodyPr/>
          <a:lstStyle/>
          <a:p>
            <a:r>
              <a:rPr lang="en-IE" dirty="0"/>
              <a:t>operators 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[…]</a:t>
            </a:r>
            <a:r>
              <a:rPr lang="en-IE" dirty="0">
                <a:cs typeface="Courier New" panose="02070309020205020404" pitchFamily="49" charset="0"/>
              </a:rPr>
              <a:t>as well</a:t>
            </a:r>
          </a:p>
          <a:p>
            <a:r>
              <a:rPr lang="en-IE" dirty="0"/>
              <a:t>dimensions separated by “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IE" dirty="0"/>
              <a:t>”</a:t>
            </a:r>
          </a:p>
          <a:p>
            <a:r>
              <a:rPr lang="en-IE" dirty="0"/>
              <a:t>order: rows, columns,…</a:t>
            </a:r>
          </a:p>
        </p:txBody>
      </p:sp>
      <p:sp>
        <p:nvSpPr>
          <p:cNvPr id="25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US" sz="4400" dirty="0" smtClean="0">
                <a:latin typeface="+mj-lt"/>
                <a:ea typeface="+mj-ea"/>
                <a:cs typeface="+mj-cs"/>
              </a:rPr>
              <a:t>Indexing data with several dimensions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625" y="3428999"/>
            <a:ext cx="1202848" cy="15105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8961" y="3428999"/>
            <a:ext cx="3657126" cy="7552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9102" y="5446058"/>
            <a:ext cx="3838288" cy="7552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8" name="Straight Arrow Connector 27"/>
          <p:cNvCxnSpPr/>
          <p:nvPr/>
        </p:nvCxnSpPr>
        <p:spPr>
          <a:xfrm>
            <a:off x="2012473" y="4025153"/>
            <a:ext cx="886488" cy="16890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1474591" y="4922662"/>
            <a:ext cx="0" cy="523396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9593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" y="1825625"/>
            <a:ext cx="9144000" cy="46543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dirty="0" smtClean="0"/>
              <a:t>Creating a data frame (heterogeneous data table)</a:t>
            </a:r>
            <a:endParaRPr lang="en-IE" dirty="0"/>
          </a:p>
          <a:p>
            <a:pPr marL="0" indent="0">
              <a:buNone/>
            </a:pPr>
            <a:endParaRPr lang="en-IE" sz="2000" dirty="0"/>
          </a:p>
          <a:p>
            <a:pPr marL="914400" lvl="1" indent="-457200">
              <a:buFont typeface="+mj-lt"/>
              <a:buAutoNum type="arabicPeriod"/>
            </a:pPr>
            <a:r>
              <a:rPr lang="en-IE" dirty="0" smtClean="0"/>
              <a:t>With the table 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people</a:t>
            </a:r>
            <a:r>
              <a:rPr lang="en-IE" dirty="0" smtClean="0"/>
              <a:t> :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IE" dirty="0" smtClean="0"/>
              <a:t>Extract the third column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IE" dirty="0" smtClean="0"/>
              <a:t>Extract the fourth row</a:t>
            </a:r>
            <a:br>
              <a:rPr lang="en-IE" dirty="0" smtClean="0"/>
            </a:br>
            <a:r>
              <a:rPr lang="en-IE" dirty="0" smtClean="0"/>
              <a:t/>
            </a:r>
            <a:br>
              <a:rPr lang="en-IE" dirty="0" smtClean="0"/>
            </a:br>
            <a:endParaRPr lang="en-IE" dirty="0" smtClean="0"/>
          </a:p>
          <a:p>
            <a:pPr marL="1371600" lvl="2" indent="-457200">
              <a:buFont typeface="+mj-lt"/>
              <a:buAutoNum type="arabicPeriod"/>
            </a:pPr>
            <a:r>
              <a:rPr lang="en-IE" dirty="0" smtClean="0"/>
              <a:t>How to extract the age of the second row?</a:t>
            </a:r>
            <a:br>
              <a:rPr lang="en-IE" dirty="0" smtClean="0"/>
            </a:br>
            <a:endParaRPr lang="en-IE" dirty="0"/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898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1572203"/>
          </a:xfrm>
        </p:spPr>
        <p:txBody>
          <a:bodyPr/>
          <a:lstStyle/>
          <a:p>
            <a:r>
              <a:rPr lang="en-IE" dirty="0"/>
              <a:t>operators 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[…]</a:t>
            </a:r>
            <a:r>
              <a:rPr lang="en-IE" dirty="0">
                <a:cs typeface="Courier New" panose="02070309020205020404" pitchFamily="49" charset="0"/>
              </a:rPr>
              <a:t>as well</a:t>
            </a:r>
          </a:p>
          <a:p>
            <a:r>
              <a:rPr lang="en-IE" dirty="0"/>
              <a:t>dimensions separated by “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IE" dirty="0"/>
              <a:t>”</a:t>
            </a:r>
          </a:p>
          <a:p>
            <a:r>
              <a:rPr lang="en-IE" dirty="0"/>
              <a:t>order: rows, columns,…</a:t>
            </a:r>
          </a:p>
        </p:txBody>
      </p:sp>
      <p:pic>
        <p:nvPicPr>
          <p:cNvPr id="71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336206"/>
            <a:ext cx="1368152" cy="15130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5" name="Group 7"/>
          <p:cNvGrpSpPr/>
          <p:nvPr/>
        </p:nvGrpSpPr>
        <p:grpSpPr>
          <a:xfrm>
            <a:off x="611560" y="3336206"/>
            <a:ext cx="4217735" cy="1454201"/>
            <a:chOff x="611560" y="3336206"/>
            <a:chExt cx="4217735" cy="1454201"/>
          </a:xfrm>
        </p:grpSpPr>
        <p:sp>
          <p:nvSpPr>
            <p:cNvPr id="76" name="Rectangle 75"/>
            <p:cNvSpPr/>
            <p:nvPr/>
          </p:nvSpPr>
          <p:spPr>
            <a:xfrm>
              <a:off x="611560" y="4286351"/>
              <a:ext cx="1224136" cy="504056"/>
            </a:xfrm>
            <a:prstGeom prst="rect">
              <a:avLst/>
            </a:prstGeom>
            <a:noFill/>
            <a:ln w="31750">
              <a:solidFill>
                <a:schemeClr val="tx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  <p:sp>
          <p:nvSpPr>
            <p:cNvPr id="77" name="Rectangle 76"/>
            <p:cNvSpPr/>
            <p:nvPr/>
          </p:nvSpPr>
          <p:spPr>
            <a:xfrm>
              <a:off x="1133361" y="3566270"/>
              <a:ext cx="702335" cy="1224137"/>
            </a:xfrm>
            <a:prstGeom prst="rect">
              <a:avLst/>
            </a:prstGeom>
            <a:noFill/>
            <a:ln w="31750">
              <a:solidFill>
                <a:schemeClr val="tx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  <p:grpSp>
          <p:nvGrpSpPr>
            <p:cNvPr id="6" name="Group 4"/>
            <p:cNvGrpSpPr/>
            <p:nvPr/>
          </p:nvGrpSpPr>
          <p:grpSpPr>
            <a:xfrm>
              <a:off x="1133360" y="3336206"/>
              <a:ext cx="3695935" cy="1454201"/>
              <a:chOff x="1133360" y="3336206"/>
              <a:chExt cx="3695935" cy="1454201"/>
            </a:xfrm>
          </p:grpSpPr>
          <p:pic>
            <p:nvPicPr>
              <p:cNvPr id="72" name="Picture 3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28830" y="3336206"/>
                <a:ext cx="1800465" cy="89356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78" name="Rectangle 77"/>
              <p:cNvSpPr/>
              <p:nvPr/>
            </p:nvSpPr>
            <p:spPr>
              <a:xfrm>
                <a:off x="1133360" y="4286351"/>
                <a:ext cx="702335" cy="504056"/>
              </a:xfrm>
              <a:prstGeom prst="rect">
                <a:avLst/>
              </a:prstGeom>
              <a:noFill/>
              <a:ln w="317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E"/>
              </a:p>
            </p:txBody>
          </p:sp>
          <p:cxnSp>
            <p:nvCxnSpPr>
              <p:cNvPr id="79" name="Straight Arrow Connector 78"/>
              <p:cNvCxnSpPr>
                <a:stCxn id="78" idx="3"/>
              </p:cNvCxnSpPr>
              <p:nvPr/>
            </p:nvCxnSpPr>
            <p:spPr>
              <a:xfrm flipV="1">
                <a:off x="1835695" y="4092713"/>
                <a:ext cx="1193135" cy="445666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" name="Group 6"/>
          <p:cNvGrpSpPr/>
          <p:nvPr/>
        </p:nvGrpSpPr>
        <p:grpSpPr>
          <a:xfrm>
            <a:off x="827584" y="3566269"/>
            <a:ext cx="7416824" cy="1512169"/>
            <a:chOff x="827584" y="3566269"/>
            <a:chExt cx="7416824" cy="1512169"/>
          </a:xfrm>
        </p:grpSpPr>
        <p:pic>
          <p:nvPicPr>
            <p:cNvPr id="74" name="Picture 5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77367" y="3696185"/>
              <a:ext cx="2567041" cy="13822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8" name="Group 79"/>
            <p:cNvGrpSpPr/>
            <p:nvPr/>
          </p:nvGrpSpPr>
          <p:grpSpPr>
            <a:xfrm>
              <a:off x="827584" y="3566269"/>
              <a:ext cx="4849783" cy="1213166"/>
              <a:chOff x="827584" y="3212975"/>
              <a:chExt cx="4849783" cy="1213166"/>
            </a:xfrm>
          </p:grpSpPr>
          <p:sp>
            <p:nvSpPr>
              <p:cNvPr id="81" name="Rectangle 80"/>
              <p:cNvSpPr/>
              <p:nvPr/>
            </p:nvSpPr>
            <p:spPr>
              <a:xfrm>
                <a:off x="1403649" y="3212976"/>
                <a:ext cx="360040" cy="1213165"/>
              </a:xfrm>
              <a:prstGeom prst="rect">
                <a:avLst/>
              </a:prstGeom>
              <a:noFill/>
              <a:ln w="317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E"/>
              </a:p>
            </p:txBody>
          </p:sp>
          <p:cxnSp>
            <p:nvCxnSpPr>
              <p:cNvPr id="82" name="Straight Arrow Connector 81"/>
              <p:cNvCxnSpPr>
                <a:endCxn id="74" idx="1"/>
              </p:cNvCxnSpPr>
              <p:nvPr/>
            </p:nvCxnSpPr>
            <p:spPr>
              <a:xfrm flipV="1">
                <a:off x="1763689" y="4034018"/>
                <a:ext cx="3913678" cy="392123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3" name="Rectangle 82"/>
              <p:cNvSpPr/>
              <p:nvPr/>
            </p:nvSpPr>
            <p:spPr>
              <a:xfrm>
                <a:off x="827584" y="3212975"/>
                <a:ext cx="313385" cy="1213165"/>
              </a:xfrm>
              <a:prstGeom prst="rect">
                <a:avLst/>
              </a:prstGeom>
              <a:noFill/>
              <a:ln w="317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E"/>
              </a:p>
            </p:txBody>
          </p:sp>
        </p:grpSp>
      </p:grpSp>
      <p:grpSp>
        <p:nvGrpSpPr>
          <p:cNvPr id="9" name="Group 5"/>
          <p:cNvGrpSpPr/>
          <p:nvPr/>
        </p:nvGrpSpPr>
        <p:grpSpPr>
          <a:xfrm>
            <a:off x="611561" y="3824648"/>
            <a:ext cx="6636723" cy="2765958"/>
            <a:chOff x="611561" y="3824648"/>
            <a:chExt cx="6636723" cy="2765958"/>
          </a:xfrm>
        </p:grpSpPr>
        <p:pic>
          <p:nvPicPr>
            <p:cNvPr id="73" name="Picture 4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28830" y="5654502"/>
              <a:ext cx="4219454" cy="9361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10" name="Group 83"/>
            <p:cNvGrpSpPr/>
            <p:nvPr/>
          </p:nvGrpSpPr>
          <p:grpSpPr>
            <a:xfrm>
              <a:off x="611561" y="3824648"/>
              <a:ext cx="2417269" cy="1836204"/>
              <a:chOff x="611561" y="3465004"/>
              <a:chExt cx="2417269" cy="1836204"/>
            </a:xfrm>
          </p:grpSpPr>
          <p:sp>
            <p:nvSpPr>
              <p:cNvPr id="85" name="Rectangle 84"/>
              <p:cNvSpPr/>
              <p:nvPr/>
            </p:nvSpPr>
            <p:spPr>
              <a:xfrm>
                <a:off x="611561" y="3933057"/>
                <a:ext cx="1224134" cy="252028"/>
              </a:xfrm>
              <a:prstGeom prst="rect">
                <a:avLst/>
              </a:prstGeom>
              <a:noFill/>
              <a:ln w="317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E"/>
              </a:p>
            </p:txBody>
          </p:sp>
          <p:cxnSp>
            <p:nvCxnSpPr>
              <p:cNvPr id="86" name="Straight Arrow Connector 85"/>
              <p:cNvCxnSpPr>
                <a:stCxn id="85" idx="3"/>
              </p:cNvCxnSpPr>
              <p:nvPr/>
            </p:nvCxnSpPr>
            <p:spPr>
              <a:xfrm>
                <a:off x="1835695" y="4059071"/>
                <a:ext cx="1193135" cy="1242137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7" name="Rectangle 86"/>
              <p:cNvSpPr/>
              <p:nvPr/>
            </p:nvSpPr>
            <p:spPr>
              <a:xfrm>
                <a:off x="611562" y="3465004"/>
                <a:ext cx="1224134" cy="252028"/>
              </a:xfrm>
              <a:prstGeom prst="rect">
                <a:avLst/>
              </a:prstGeom>
              <a:noFill/>
              <a:ln w="317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E"/>
              </a:p>
            </p:txBody>
          </p:sp>
        </p:grpSp>
      </p:grpSp>
      <p:sp>
        <p:nvSpPr>
          <p:cNvPr id="25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US" sz="4400" dirty="0" smtClean="0">
                <a:latin typeface="+mj-lt"/>
                <a:ea typeface="+mj-ea"/>
                <a:cs typeface="+mj-cs"/>
              </a:rPr>
              <a:t>Indexing data with several dimensions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832587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/>
          <a:lstStyle/>
          <a:p>
            <a:r>
              <a:rPr lang="en-IE" dirty="0" smtClean="0"/>
              <a:t>Different </a:t>
            </a:r>
            <a:r>
              <a:rPr lang="en-IE" dirty="0"/>
              <a:t>methods can be combined</a:t>
            </a:r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lvl="1"/>
            <a:endParaRPr lang="en-IE" dirty="0"/>
          </a:p>
          <a:p>
            <a:r>
              <a:rPr lang="en-IE" dirty="0"/>
              <a:t>R usually </a:t>
            </a:r>
            <a:r>
              <a:rPr lang="en-IE" dirty="0" smtClean="0"/>
              <a:t>tries </a:t>
            </a:r>
            <a:r>
              <a:rPr lang="en-IE" dirty="0"/>
              <a:t>to simplify by default:</a:t>
            </a:r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marL="914400" lvl="2" indent="0">
              <a:buNone/>
            </a:pPr>
            <a:r>
              <a:rPr lang="en-IE" b="1" dirty="0"/>
              <a:t>Problem:</a:t>
            </a:r>
            <a:r>
              <a:rPr lang="en-IE" dirty="0"/>
              <a:t> when programming you not necessarily know </a:t>
            </a:r>
            <a:r>
              <a:rPr lang="en-IE" i="1" dirty="0"/>
              <a:t>a priori</a:t>
            </a:r>
            <a:r>
              <a:rPr lang="en-IE" dirty="0"/>
              <a:t> the # row or col selected </a:t>
            </a:r>
            <a:r>
              <a:rPr lang="en-IE" b="1" dirty="0"/>
              <a:t>and</a:t>
            </a:r>
            <a:r>
              <a:rPr lang="en-IE" dirty="0"/>
              <a:t> the behaviour </a:t>
            </a:r>
            <a:r>
              <a:rPr lang="en-IE" dirty="0" smtClean="0"/>
              <a:t>changes </a:t>
            </a:r>
            <a:r>
              <a:rPr lang="en-IE" dirty="0"/>
              <a:t>if only one. </a:t>
            </a:r>
            <a:r>
              <a:rPr lang="en-IE" dirty="0">
                <a:solidFill>
                  <a:srgbClr val="C00000"/>
                </a:solidFill>
              </a:rPr>
              <a:t>=&gt; option 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drop = FALSE</a:t>
            </a:r>
            <a:r>
              <a:rPr lang="en-IE" dirty="0"/>
              <a:t>.</a:t>
            </a:r>
          </a:p>
          <a:p>
            <a:pPr lvl="1"/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3069" y="2185635"/>
            <a:ext cx="4368485" cy="936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5969" y="3741521"/>
            <a:ext cx="3096345" cy="699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5" y="5475939"/>
            <a:ext cx="5472609" cy="7511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solidFill>
                  <a:srgbClr val="000000"/>
                </a:solidFill>
                <a:latin typeface="Calibri Light"/>
              </a:rPr>
              <a:t>Indexing data, matrices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716482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/>
          <a:lstStyle/>
          <a:p>
            <a:r>
              <a:rPr lang="en-IE" dirty="0"/>
              <a:t>Extracting one </a:t>
            </a:r>
            <a:r>
              <a:rPr lang="en-IE" dirty="0" smtClean="0"/>
              <a:t>element</a:t>
            </a:r>
            <a:endParaRPr lang="en-IE" dirty="0"/>
          </a:p>
          <a:p>
            <a:pPr lvl="1"/>
            <a:r>
              <a:rPr lang="en-IE" dirty="0"/>
              <a:t>with the position</a:t>
            </a:r>
            <a:r>
              <a:rPr lang="en-IE" sz="3000" dirty="0"/>
              <a:t>: </a:t>
            </a:r>
            <a:r>
              <a:rPr lang="en-IE" sz="3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[[&lt;</a:t>
            </a:r>
            <a:r>
              <a:rPr lang="en-IE" sz="3000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IE" sz="3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&gt;]] </a:t>
            </a:r>
          </a:p>
          <a:p>
            <a:pPr lvl="2"/>
            <a:endParaRPr lang="en-IE" sz="2800" dirty="0"/>
          </a:p>
          <a:p>
            <a:pPr lvl="1"/>
            <a:r>
              <a:rPr lang="en-IE" dirty="0"/>
              <a:t>with its name: 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[["&lt;</a:t>
            </a:r>
            <a:r>
              <a:rPr lang="en-IE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element_name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&gt;"]] </a:t>
            </a:r>
            <a:r>
              <a:rPr lang="en-IE" dirty="0"/>
              <a:t>or 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$&lt;</a:t>
            </a:r>
            <a:r>
              <a:rPr lang="en-IE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element_name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IE" b="1" dirty="0"/>
              <a:t>  </a:t>
            </a:r>
          </a:p>
          <a:p>
            <a:pPr lvl="2"/>
            <a:endParaRPr lang="en-IE" dirty="0"/>
          </a:p>
          <a:p>
            <a:pPr lvl="1"/>
            <a:r>
              <a:rPr lang="en-IE" dirty="0"/>
              <a:t>range of element (!!! returns a list): 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[…]</a:t>
            </a:r>
            <a:r>
              <a:rPr lang="en-IE" dirty="0"/>
              <a:t>  </a:t>
            </a:r>
            <a:br>
              <a:rPr lang="en-IE" dirty="0"/>
            </a:br>
            <a:r>
              <a:rPr lang="en-IE" dirty="0"/>
              <a:t/>
            </a:r>
            <a:br>
              <a:rPr lang="en-IE" dirty="0"/>
            </a:br>
            <a:r>
              <a:rPr lang="en-IE" dirty="0"/>
              <a:t>Works just as for a vector: by position, name, logical indexation.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latin typeface="+mj-lt"/>
                <a:ea typeface="+mj-ea"/>
                <a:cs typeface="+mj-cs"/>
              </a:rPr>
              <a:t>Indexing data, lists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6" name="Rectangle 5"/>
          <p:cNvSpPr/>
          <p:nvPr/>
        </p:nvSpPr>
        <p:spPr>
          <a:xfrm rot="19510450">
            <a:off x="1243994" y="2921068"/>
            <a:ext cx="6003483" cy="923330"/>
          </a:xfrm>
          <a:prstGeom prst="rect">
            <a:avLst/>
          </a:prstGeom>
          <a:solidFill>
            <a:schemeClr val="bg2"/>
          </a:solidFill>
          <a:effectLst>
            <a:outerShdw blurRad="50800" dist="50800" dir="5400000" algn="ctr" rotWithShape="0">
              <a:schemeClr val="bg2">
                <a:lumMod val="75000"/>
              </a:schemeClr>
            </a:outerShdw>
          </a:effectLst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C0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Not  for  now!</a:t>
            </a:r>
            <a:endParaRPr lang="en-US" sz="54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C000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85347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>
            <a:normAutofit/>
          </a:bodyPr>
          <a:lstStyle/>
          <a:p>
            <a:r>
              <a:rPr lang="en-IE" sz="2400" dirty="0" err="1"/>
              <a:t>data.frames</a:t>
            </a:r>
            <a:r>
              <a:rPr lang="en-IE" sz="2400" dirty="0"/>
              <a:t>: lists in which every element is a column…</a:t>
            </a:r>
            <a:br>
              <a:rPr lang="en-IE" sz="2400" dirty="0"/>
            </a:br>
            <a:r>
              <a:rPr lang="en-IE" sz="2400" dirty="0"/>
              <a:t>                        + 2 (possibly named) dimensions</a:t>
            </a:r>
            <a:r>
              <a:rPr lang="en-IE" dirty="0"/>
              <a:t/>
            </a:r>
            <a:br>
              <a:rPr lang="en-IE" dirty="0"/>
            </a:br>
            <a:r>
              <a:rPr lang="en-IE" dirty="0"/>
              <a:t/>
            </a:r>
            <a:br>
              <a:rPr lang="en-IE" dirty="0"/>
            </a:br>
            <a:r>
              <a:rPr lang="en-IE" dirty="0"/>
              <a:t/>
            </a:r>
            <a:br>
              <a:rPr lang="en-IE" dirty="0"/>
            </a:br>
            <a:endParaRPr lang="en-IE" dirty="0" smtClean="0"/>
          </a:p>
          <a:p>
            <a:r>
              <a:rPr lang="en-IE" sz="2400" dirty="0" smtClean="0"/>
              <a:t>2 things to remember</a:t>
            </a:r>
            <a:endParaRPr lang="en-IE" sz="2400" dirty="0"/>
          </a:p>
          <a:p>
            <a:pPr marL="457200" lvl="1" indent="0">
              <a:buNone/>
            </a:pPr>
            <a:r>
              <a:rPr lang="en-IE" sz="2000" b="1" dirty="0">
                <a:solidFill>
                  <a:srgbClr val="C00000"/>
                </a:solidFill>
              </a:rPr>
              <a:t>column </a:t>
            </a:r>
            <a:r>
              <a:rPr lang="en-IE" sz="2000" b="1" dirty="0" smtClean="0">
                <a:solidFill>
                  <a:srgbClr val="C00000"/>
                </a:solidFill>
              </a:rPr>
              <a:t>= vector</a:t>
            </a:r>
            <a:r>
              <a:rPr lang="en-IE" b="1" dirty="0"/>
              <a:t>		       </a:t>
            </a:r>
            <a:br>
              <a:rPr lang="en-IE" b="1" dirty="0"/>
            </a:br>
            <a:r>
              <a:rPr lang="en-IE" b="1" dirty="0"/>
              <a:t/>
            </a:r>
            <a:br>
              <a:rPr lang="en-IE" b="1" dirty="0"/>
            </a:br>
            <a:r>
              <a:rPr lang="en-IE" sz="3200" b="1" dirty="0"/>
              <a:t> </a:t>
            </a:r>
            <a:r>
              <a:rPr lang="en-IE" b="1" dirty="0"/>
              <a:t/>
            </a:r>
            <a:br>
              <a:rPr lang="en-IE" b="1" dirty="0"/>
            </a:br>
            <a:r>
              <a:rPr lang="en-IE" sz="2000" b="1" dirty="0">
                <a:solidFill>
                  <a:srgbClr val="C00000"/>
                </a:solidFill>
              </a:rPr>
              <a:t>Dimensions are used just as for matrices:</a:t>
            </a:r>
            <a:endParaRPr lang="en-IE" b="1" dirty="0">
              <a:solidFill>
                <a:srgbClr val="C00000"/>
              </a:solidFill>
            </a:endParaRPr>
          </a:p>
          <a:p>
            <a:pPr lvl="1"/>
            <a:endParaRPr lang="en-IE" dirty="0"/>
          </a:p>
          <a:p>
            <a:pPr lvl="1"/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809" y="5449138"/>
            <a:ext cx="5527471" cy="936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2015" y="2353410"/>
            <a:ext cx="2758765" cy="1148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809" y="4289294"/>
            <a:ext cx="7469883" cy="648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solidFill>
                  <a:srgbClr val="000000"/>
                </a:solidFill>
                <a:latin typeface="Calibri Light"/>
              </a:rPr>
              <a:t>Indexing data, </a:t>
            </a:r>
            <a:r>
              <a:rPr lang="en-IE" sz="4400" dirty="0" err="1" smtClean="0">
                <a:solidFill>
                  <a:srgbClr val="000000"/>
                </a:solidFill>
                <a:latin typeface="Calibri Light"/>
              </a:rPr>
              <a:t>data.frames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922438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1454227"/>
          </a:xfrm>
        </p:spPr>
        <p:txBody>
          <a:bodyPr>
            <a:normAutofit/>
          </a:bodyPr>
          <a:lstStyle/>
          <a:p>
            <a:r>
              <a:rPr lang="en-IE" dirty="0" smtClean="0"/>
              <a:t>Code (R) Vs clicks (Excel)</a:t>
            </a:r>
            <a:br>
              <a:rPr lang="en-IE" dirty="0" smtClean="0"/>
            </a:br>
            <a:r>
              <a:rPr lang="en-IE" sz="3600" dirty="0" smtClean="0"/>
              <a:t>Differences</a:t>
            </a:r>
            <a:endParaRPr lang="en-IE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5" y="1637607"/>
            <a:ext cx="8991595" cy="4635587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IE" dirty="0" smtClean="0"/>
              <a:t>Example</a:t>
            </a:r>
          </a:p>
          <a:p>
            <a:pPr marL="0" indent="0">
              <a:buNone/>
            </a:pPr>
            <a:r>
              <a:rPr lang="en-IE" dirty="0"/>
              <a:t>	</a:t>
            </a:r>
            <a:endParaRPr lang="en-IE" dirty="0" smtClean="0"/>
          </a:p>
          <a:p>
            <a:pPr marL="0" indent="0">
              <a:buNone/>
            </a:pPr>
            <a:r>
              <a:rPr lang="en-IE" dirty="0"/>
              <a:t>	</a:t>
            </a:r>
            <a:r>
              <a:rPr lang="en-IE" dirty="0" smtClean="0"/>
              <a:t>For 100 files (with different number row and columns)</a:t>
            </a:r>
          </a:p>
          <a:p>
            <a:pPr marL="0" indent="0">
              <a:buNone/>
            </a:pPr>
            <a:r>
              <a:rPr lang="en-IE" dirty="0"/>
              <a:t>	</a:t>
            </a:r>
            <a:r>
              <a:rPr lang="en-IE" dirty="0" smtClean="0"/>
              <a:t>calculate </a:t>
            </a:r>
            <a:r>
              <a:rPr lang="en-IE" dirty="0"/>
              <a:t>the mean per column </a:t>
            </a:r>
            <a:endParaRPr lang="en-IE" dirty="0" smtClean="0"/>
          </a:p>
          <a:p>
            <a:pPr marL="0" indent="0">
              <a:buNone/>
            </a:pPr>
            <a:r>
              <a:rPr lang="en-IE" dirty="0"/>
              <a:t>	</a:t>
            </a:r>
            <a:r>
              <a:rPr lang="en-IE" dirty="0" smtClean="0"/>
              <a:t>store in </a:t>
            </a:r>
            <a:r>
              <a:rPr lang="en-IE" dirty="0"/>
              <a:t>new </a:t>
            </a:r>
            <a:r>
              <a:rPr lang="en-IE" dirty="0" smtClean="0"/>
              <a:t>file</a:t>
            </a:r>
          </a:p>
          <a:p>
            <a:pPr marL="0" indent="0">
              <a:buNone/>
            </a:pPr>
            <a:endParaRPr lang="en-IE" dirty="0"/>
          </a:p>
          <a:p>
            <a:pPr>
              <a:buNone/>
            </a:pPr>
            <a:r>
              <a:rPr lang="en-IE" dirty="0" smtClean="0"/>
              <a:t>		R </a:t>
            </a:r>
            <a:r>
              <a:rPr lang="en-IE" dirty="0"/>
              <a:t>vs Excel</a:t>
            </a:r>
          </a:p>
          <a:p>
            <a:pPr lvl="3"/>
            <a:r>
              <a:rPr lang="en-IE" dirty="0"/>
              <a:t>Speed : R / excel =  10min / 50min = .2</a:t>
            </a:r>
          </a:p>
          <a:p>
            <a:pPr lvl="3"/>
            <a:r>
              <a:rPr lang="en-IE" dirty="0"/>
              <a:t>Copy pasting errors : 0 with </a:t>
            </a:r>
            <a:r>
              <a:rPr lang="en-IE" dirty="0" smtClean="0"/>
              <a:t>R, time potentially saved ?</a:t>
            </a:r>
            <a:endParaRPr lang="en-IE" dirty="0"/>
          </a:p>
          <a:p>
            <a:pPr lvl="3"/>
            <a:r>
              <a:rPr lang="en-IE" dirty="0"/>
              <a:t>program reusable </a:t>
            </a:r>
          </a:p>
          <a:p>
            <a:pPr lvl="3"/>
            <a:r>
              <a:rPr lang="en-IE" dirty="0"/>
              <a:t>program easy to share (email)</a:t>
            </a:r>
          </a:p>
          <a:p>
            <a:pPr marL="0" indent="0">
              <a:buNone/>
            </a:pPr>
            <a:r>
              <a:rPr lang="en-IE" dirty="0" smtClean="0"/>
              <a:t>	</a:t>
            </a:r>
            <a:endParaRPr lang="en-IE" dirty="0"/>
          </a:p>
        </p:txBody>
      </p:sp>
      <p:pic>
        <p:nvPicPr>
          <p:cNvPr id="6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4113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" y="1825625"/>
            <a:ext cx="91440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dirty="0"/>
              <a:t>Using the 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people</a:t>
            </a:r>
            <a:r>
              <a:rPr lang="en-IE" dirty="0" smtClean="0"/>
              <a:t> </a:t>
            </a:r>
            <a:r>
              <a:rPr lang="en-IE" dirty="0" err="1" smtClean="0"/>
              <a:t>data.frame</a:t>
            </a:r>
            <a:endParaRPr lang="en-IE" dirty="0"/>
          </a:p>
          <a:p>
            <a:pPr marL="0" indent="0">
              <a:buNone/>
            </a:pPr>
            <a:endParaRPr lang="en-IE" sz="2000" dirty="0"/>
          </a:p>
          <a:p>
            <a:pPr marL="914400" lvl="1" indent="-457200">
              <a:buFont typeface="+mj-lt"/>
              <a:buAutoNum type="arabicPeriod"/>
            </a:pPr>
            <a:r>
              <a:rPr lang="en-IE" dirty="0"/>
              <a:t>What is the class of the column </a:t>
            </a:r>
            <a:r>
              <a:rPr lang="en-IE" dirty="0" smtClean="0"/>
              <a:t>“section”?</a:t>
            </a:r>
            <a:br>
              <a:rPr lang="en-IE" dirty="0" smtClean="0"/>
            </a:br>
            <a:r>
              <a:rPr lang="en-IE" dirty="0" smtClean="0"/>
              <a:t>(how do you extract a column? Hint: </a:t>
            </a:r>
            <a:r>
              <a:rPr lang="en-IE" b="1" dirty="0" smtClean="0"/>
              <a:t>$</a:t>
            </a:r>
            <a:r>
              <a:rPr lang="en-IE" dirty="0" smtClean="0"/>
              <a:t>)</a:t>
            </a:r>
            <a:endParaRPr lang="en-IE" dirty="0"/>
          </a:p>
          <a:p>
            <a:pPr marL="914400" lvl="1" indent="-457200">
              <a:buFont typeface="+mj-lt"/>
              <a:buAutoNum type="arabicPeriod"/>
            </a:pPr>
            <a:endParaRPr lang="en-IE" dirty="0"/>
          </a:p>
          <a:p>
            <a:pPr marL="914400" lvl="1" indent="-457200">
              <a:buFont typeface="+mj-lt"/>
              <a:buAutoNum type="arabicPeriod"/>
            </a:pPr>
            <a:r>
              <a:rPr lang="en-IE" dirty="0"/>
              <a:t>List the different </a:t>
            </a:r>
            <a:r>
              <a:rPr lang="en-IE" dirty="0" smtClean="0"/>
              <a:t>sections </a:t>
            </a:r>
            <a:r>
              <a:rPr lang="en-IE" dirty="0"/>
              <a:t>in the </a:t>
            </a:r>
            <a:r>
              <a:rPr lang="en-IE" dirty="0" smtClean="0"/>
              <a:t>dataset (clue in</a:t>
            </a:r>
            <a:r>
              <a:rPr lang="en-IE" i="1" dirty="0" smtClean="0"/>
              <a:t> </a:t>
            </a:r>
            <a:r>
              <a:rPr lang="en-IE" dirty="0" smtClean="0"/>
              <a:t>2.1.4, 2.2.3)</a:t>
            </a:r>
            <a:r>
              <a:rPr lang="en-IE" i="1" dirty="0" smtClean="0"/>
              <a:t>.</a:t>
            </a:r>
            <a:endParaRPr lang="en-IE" i="1" dirty="0"/>
          </a:p>
          <a:p>
            <a:pPr marL="914400" lvl="1" indent="-457200">
              <a:buFont typeface="+mj-lt"/>
              <a:buAutoNum type="arabicPeriod"/>
            </a:pPr>
            <a:endParaRPr lang="en-IE" dirty="0"/>
          </a:p>
          <a:p>
            <a:pPr marL="914400" lvl="1" indent="-457200">
              <a:buFont typeface="+mj-lt"/>
              <a:buAutoNum type="arabicPeriod"/>
            </a:pPr>
            <a:r>
              <a:rPr lang="en-IE" dirty="0"/>
              <a:t>Create a </a:t>
            </a:r>
            <a:r>
              <a:rPr lang="en-IE" dirty="0" smtClean="0"/>
              <a:t>“new” </a:t>
            </a:r>
            <a:r>
              <a:rPr lang="en-IE" dirty="0" err="1"/>
              <a:t>data.frame</a:t>
            </a:r>
            <a:r>
              <a:rPr lang="en-IE" dirty="0"/>
              <a:t> (named </a:t>
            </a:r>
            <a:r>
              <a:rPr lang="en-IE" dirty="0" err="1" smtClean="0"/>
              <a:t>peopleSub</a:t>
            </a:r>
            <a:r>
              <a:rPr lang="en-IE" dirty="0"/>
              <a:t>) with only </a:t>
            </a:r>
            <a:r>
              <a:rPr lang="en-IE" dirty="0" smtClean="0"/>
              <a:t>persons </a:t>
            </a:r>
            <a:r>
              <a:rPr lang="en-IE" dirty="0"/>
              <a:t>from </a:t>
            </a:r>
            <a:r>
              <a:rPr lang="en-IE" dirty="0" err="1" smtClean="0"/>
              <a:t>osis</a:t>
            </a:r>
            <a:r>
              <a:rPr lang="en-IE" dirty="0" smtClean="0"/>
              <a:t> and </a:t>
            </a:r>
            <a:r>
              <a:rPr lang="en-IE" dirty="0" err="1" smtClean="0"/>
              <a:t>mefss</a:t>
            </a:r>
            <a:r>
              <a:rPr lang="en-IE" dirty="0" smtClean="0"/>
              <a:t> .</a:t>
            </a:r>
          </a:p>
          <a:p>
            <a:pPr marL="914400" lvl="1" indent="-457200">
              <a:buFont typeface="+mj-lt"/>
              <a:buAutoNum type="arabicPeriod"/>
            </a:pPr>
            <a:endParaRPr lang="en-IE" dirty="0"/>
          </a:p>
          <a:p>
            <a:pPr marL="914400" lvl="1" indent="-457200">
              <a:buFont typeface="+mj-lt"/>
              <a:buAutoNum type="arabicPeriod"/>
            </a:pPr>
            <a:r>
              <a:rPr lang="en-IE" dirty="0"/>
              <a:t>How many rows does it contain</a:t>
            </a:r>
            <a:r>
              <a:rPr lang="en-IE" dirty="0" smtClean="0"/>
              <a:t>?</a:t>
            </a:r>
            <a:endParaRPr lang="en-IE" dirty="0"/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5688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/>
          <a:lstStyle/>
          <a:p>
            <a:r>
              <a:rPr lang="en-IE" dirty="0"/>
              <a:t>General rule: “you modify as you access”:</a:t>
            </a:r>
          </a:p>
          <a:p>
            <a:pPr marL="457200" lvl="1" indent="0">
              <a:buNone/>
            </a:pPr>
            <a:r>
              <a:rPr lang="en-IE" dirty="0"/>
              <a:t>	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&lt;object&gt;[…] / $… / [[…]] &lt;- </a:t>
            </a:r>
            <a:r>
              <a:rPr lang="en-I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endParaRPr lang="en-IE" b="1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r>
              <a:rPr lang="en-IE" dirty="0"/>
              <a:t>Also works sometimes for adding/removing stuff:</a:t>
            </a:r>
          </a:p>
          <a:p>
            <a:pPr marL="0" indent="0">
              <a:buNone/>
            </a:pPr>
            <a:r>
              <a:rPr lang="en-IE" sz="2000" b="1" dirty="0">
                <a:solidFill>
                  <a:srgbClr val="C00000"/>
                </a:solidFill>
              </a:rPr>
              <a:t>Adding columns to a </a:t>
            </a:r>
            <a:r>
              <a:rPr lang="en-IE" sz="2000" b="1" dirty="0" err="1">
                <a:solidFill>
                  <a:srgbClr val="C00000"/>
                </a:solidFill>
              </a:rPr>
              <a:t>data.frame</a:t>
            </a:r>
            <a:r>
              <a:rPr lang="en-IE" sz="2000" b="1" dirty="0">
                <a:solidFill>
                  <a:srgbClr val="C00000"/>
                </a:solidFill>
              </a:rPr>
              <a:t>		Removing a column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03" y="2549302"/>
            <a:ext cx="2148563" cy="12961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459" y="2549302"/>
            <a:ext cx="6551688" cy="13681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03" y="5013176"/>
            <a:ext cx="4514444" cy="14245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7731" y="5013176"/>
            <a:ext cx="4056757" cy="12805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Modifying data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775264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/>
          <a:lstStyle/>
          <a:p>
            <a:r>
              <a:rPr lang="en-IE" dirty="0"/>
              <a:t>Further remark: the “change as you access” rule also extends to most of other functions accessing attributes of the objects </a:t>
            </a:r>
            <a:r>
              <a:rPr lang="en-IE" sz="2400" dirty="0"/>
              <a:t>(</a:t>
            </a:r>
            <a:r>
              <a:rPr lang="en-I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IE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row.|col</a:t>
            </a:r>
            <a:r>
              <a:rPr lang="en-I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]names()</a:t>
            </a:r>
            <a:r>
              <a:rPr lang="en-IE" dirty="0"/>
              <a:t>, </a:t>
            </a:r>
            <a:r>
              <a:rPr lang="en-I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levels()</a:t>
            </a:r>
            <a:r>
              <a:rPr lang="en-IE" dirty="0"/>
              <a:t>,…):</a:t>
            </a:r>
            <a:br>
              <a:rPr lang="en-IE" dirty="0"/>
            </a:br>
            <a:r>
              <a:rPr lang="en-IE" dirty="0"/>
              <a:t/>
            </a:r>
            <a:br>
              <a:rPr lang="en-IE" dirty="0"/>
            </a:br>
            <a:r>
              <a:rPr lang="en-IE" dirty="0"/>
              <a:t/>
            </a:r>
            <a:br>
              <a:rPr lang="en-IE" dirty="0"/>
            </a:br>
            <a:r>
              <a:rPr lang="en-IE" dirty="0"/>
              <a:t/>
            </a:r>
            <a:br>
              <a:rPr lang="en-IE" dirty="0"/>
            </a:br>
            <a:r>
              <a:rPr lang="en-IE" dirty="0"/>
              <a:t>… and can even be combined with indices: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395640"/>
            <a:ext cx="7340403" cy="79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5051824"/>
            <a:ext cx="3912888" cy="8640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Modifying data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074779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5082" y="1335277"/>
            <a:ext cx="7886700" cy="4351338"/>
          </a:xfrm>
        </p:spPr>
        <p:txBody>
          <a:bodyPr/>
          <a:lstStyle/>
          <a:p>
            <a:r>
              <a:rPr lang="en-IE" dirty="0" smtClean="0"/>
              <a:t>Using a test</a:t>
            </a:r>
            <a:endParaRPr lang="en-IE" dirty="0"/>
          </a:p>
          <a:p>
            <a:endParaRPr lang="en-IE" dirty="0"/>
          </a:p>
          <a:p>
            <a:endParaRPr lang="en-IE" sz="3200" dirty="0"/>
          </a:p>
          <a:p>
            <a:r>
              <a:rPr lang="en-IE" dirty="0"/>
              <a:t>removing elements by position:</a:t>
            </a:r>
          </a:p>
          <a:p>
            <a:endParaRPr lang="en-IE" dirty="0"/>
          </a:p>
          <a:p>
            <a:endParaRPr lang="en-IE" dirty="0"/>
          </a:p>
          <a:p>
            <a:endParaRPr lang="en-IE" sz="2000" dirty="0"/>
          </a:p>
          <a:p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subset(x,  &lt;condition&gt;) </a:t>
            </a:r>
            <a:r>
              <a:rPr lang="en-IE" dirty="0"/>
              <a:t>function: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942" y="1858857"/>
            <a:ext cx="4497731" cy="1008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942" y="5368175"/>
            <a:ext cx="4752529" cy="12899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544" y="3510946"/>
            <a:ext cx="4752529" cy="10561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solidFill>
                  <a:srgbClr val="000000"/>
                </a:solidFill>
                <a:latin typeface="Calibri Light"/>
              </a:rPr>
              <a:t>3.4 </a:t>
            </a:r>
            <a:r>
              <a:rPr lang="en-IE" sz="4400" dirty="0" err="1" smtClean="0">
                <a:solidFill>
                  <a:srgbClr val="000000"/>
                </a:solidFill>
                <a:latin typeface="Calibri Light"/>
              </a:rPr>
              <a:t>Subsetting</a:t>
            </a:r>
            <a:r>
              <a:rPr lang="en-IE" sz="4400" dirty="0" smtClean="0">
                <a:solidFill>
                  <a:srgbClr val="000000"/>
                </a:solidFill>
                <a:latin typeface="Calibri Light"/>
              </a:rPr>
              <a:t> data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59974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" y="1825625"/>
            <a:ext cx="9144000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IE" dirty="0" smtClean="0"/>
              <a:t>Using </a:t>
            </a:r>
            <a:r>
              <a:rPr lang="en-IE" dirty="0"/>
              <a:t>the salmon data:</a:t>
            </a:r>
          </a:p>
          <a:p>
            <a:pPr marL="914400" lvl="1" indent="-514350"/>
            <a:r>
              <a:rPr lang="en-IE" dirty="0"/>
              <a:t>Create a new </a:t>
            </a:r>
            <a:r>
              <a:rPr lang="en-IE" dirty="0" err="1"/>
              <a:t>data.frame</a:t>
            </a:r>
            <a:r>
              <a:rPr lang="en-IE" dirty="0"/>
              <a:t> </a:t>
            </a:r>
            <a:r>
              <a:rPr lang="en-IE" dirty="0" smtClean="0"/>
              <a:t>“peopleSub6” </a:t>
            </a:r>
            <a:r>
              <a:rPr lang="en-IE" dirty="0"/>
              <a:t>with the 6</a:t>
            </a:r>
            <a:r>
              <a:rPr lang="en-IE" dirty="0" smtClean="0"/>
              <a:t> first </a:t>
            </a:r>
            <a:r>
              <a:rPr lang="en-IE" dirty="0"/>
              <a:t>rows of </a:t>
            </a:r>
            <a:r>
              <a:rPr lang="en-IE" dirty="0" err="1"/>
              <a:t>salmonRaw</a:t>
            </a:r>
            <a:r>
              <a:rPr lang="en-IE" dirty="0"/>
              <a:t>.</a:t>
            </a:r>
          </a:p>
          <a:p>
            <a:pPr marL="914400" lvl="1" indent="-514350"/>
            <a:r>
              <a:rPr lang="en-IE" dirty="0"/>
              <a:t>Remove the column </a:t>
            </a:r>
            <a:r>
              <a:rPr lang="en-IE" dirty="0" smtClean="0"/>
              <a:t>“</a:t>
            </a:r>
            <a:r>
              <a:rPr lang="en-IE" dirty="0" err="1" smtClean="0"/>
              <a:t>irish</a:t>
            </a:r>
            <a:r>
              <a:rPr lang="en-IE" dirty="0" smtClean="0"/>
              <a:t>” </a:t>
            </a:r>
            <a:r>
              <a:rPr lang="en-IE" dirty="0"/>
              <a:t>from peopleSub6.</a:t>
            </a:r>
          </a:p>
          <a:p>
            <a:pPr marL="914400" lvl="1" indent="-514350"/>
            <a:r>
              <a:rPr lang="en-IE" dirty="0"/>
              <a:t>Select the individuals in peopleSub6 with a </a:t>
            </a:r>
            <a:r>
              <a:rPr lang="en-IE" dirty="0" smtClean="0"/>
              <a:t>“age” greater </a:t>
            </a:r>
            <a:r>
              <a:rPr lang="en-IE" dirty="0"/>
              <a:t>or equal to </a:t>
            </a:r>
            <a:r>
              <a:rPr lang="en-IE" dirty="0" smtClean="0"/>
              <a:t>26.</a:t>
            </a:r>
            <a:br>
              <a:rPr lang="en-IE" dirty="0" smtClean="0"/>
            </a:br>
            <a:r>
              <a:rPr lang="en-IE" dirty="0" smtClean="0"/>
              <a:t>Hint</a:t>
            </a:r>
            <a:r>
              <a:rPr lang="en-IE" dirty="0"/>
              <a:t>: Examples 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## 3.4 Cleaning/</a:t>
            </a:r>
            <a:r>
              <a:rPr lang="en-IE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Subsetting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endParaRPr lang="en-I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352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325563"/>
            <a:ext cx="7886700" cy="4591627"/>
          </a:xfrm>
        </p:spPr>
        <p:txBody>
          <a:bodyPr/>
          <a:lstStyle/>
          <a:p>
            <a:pPr marL="0" indent="0">
              <a:buNone/>
            </a:pPr>
            <a:r>
              <a:rPr lang="en-IE" sz="2400" dirty="0"/>
              <a:t>Including classes that behave like vectors.</a:t>
            </a:r>
          </a:p>
          <a:p>
            <a:r>
              <a:rPr lang="en-IE" dirty="0"/>
              <a:t>Functions 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as.&lt;type&gt;(…)</a:t>
            </a:r>
            <a:r>
              <a:rPr lang="en-IE" dirty="0"/>
              <a:t> usable from different compatible types:</a:t>
            </a:r>
          </a:p>
          <a:p>
            <a:endParaRPr lang="en-IE" dirty="0"/>
          </a:p>
          <a:p>
            <a:endParaRPr lang="en-IE" dirty="0"/>
          </a:p>
          <a:p>
            <a:endParaRPr lang="en-IE" sz="4400" dirty="0"/>
          </a:p>
          <a:p>
            <a:r>
              <a:rPr lang="en-IE" dirty="0"/>
              <a:t>Mind the factor’s split personality!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8810" y="2651126"/>
            <a:ext cx="5110193" cy="1745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8810" y="4939735"/>
            <a:ext cx="7236480" cy="16561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latin typeface="+mj-lt"/>
                <a:ea typeface="+mj-ea"/>
                <a:cs typeface="+mj-cs"/>
              </a:rPr>
              <a:t>3.5 Data types conversion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510430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/>
          <a:lstStyle/>
          <a:p>
            <a:pPr marL="0" indent="0">
              <a:buNone/>
            </a:pPr>
            <a:r>
              <a:rPr lang="en-IE" dirty="0"/>
              <a:t>Text formatting: for numeric, Dates, </a:t>
            </a:r>
            <a:r>
              <a:rPr lang="en-IE" dirty="0" err="1"/>
              <a:t>POSIXct</a:t>
            </a:r>
            <a:r>
              <a:rPr lang="en-IE" dirty="0"/>
              <a:t>,… you may want further control  </a:t>
            </a:r>
            <a:r>
              <a:rPr lang="en-IE" b="1" dirty="0"/>
              <a:t>=&gt;</a:t>
            </a:r>
            <a:r>
              <a:rPr lang="en-IE" dirty="0"/>
              <a:t>  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format(…)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8085" y="2777093"/>
            <a:ext cx="6159892" cy="32403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latin typeface="+mj-lt"/>
                <a:ea typeface="+mj-ea"/>
                <a:cs typeface="+mj-cs"/>
              </a:rPr>
              <a:t>3.5 Data types conversion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32893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/>
          <a:lstStyle/>
          <a:p>
            <a:r>
              <a:rPr lang="en-IE" dirty="0"/>
              <a:t>sort() -&gt; order a vector.</a:t>
            </a:r>
          </a:p>
          <a:p>
            <a:endParaRPr lang="en-IE" dirty="0"/>
          </a:p>
          <a:p>
            <a:endParaRPr lang="en-IE" dirty="0"/>
          </a:p>
          <a:p>
            <a:r>
              <a:rPr lang="en-IE" dirty="0"/>
              <a:t>order() -&gt; indices to order data (possibly &gt;1 factor)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975" y="2220094"/>
            <a:ext cx="7387174" cy="5760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541" y="3617233"/>
            <a:ext cx="7560840" cy="30537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latin typeface="+mj-lt"/>
                <a:ea typeface="+mj-ea"/>
                <a:cs typeface="+mj-cs"/>
              </a:rPr>
              <a:t>3.6 Ordering data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525136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" y="1825625"/>
            <a:ext cx="91440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dirty="0"/>
              <a:t>Using the </a:t>
            </a:r>
            <a:r>
              <a:rPr lang="en-IE" dirty="0" smtClean="0"/>
              <a:t>people data</a:t>
            </a:r>
            <a:endParaRPr lang="en-IE" dirty="0"/>
          </a:p>
          <a:p>
            <a:pPr marL="0" indent="0">
              <a:buNone/>
            </a:pPr>
            <a:endParaRPr lang="en-IE" sz="2000" dirty="0"/>
          </a:p>
          <a:p>
            <a:pPr marL="914400" lvl="1" indent="-457200">
              <a:buFont typeface="+mj-lt"/>
              <a:buAutoNum type="arabicPeriod"/>
            </a:pPr>
            <a:r>
              <a:rPr lang="en-IE" dirty="0" smtClean="0"/>
              <a:t>What is the class of the column “name”? </a:t>
            </a:r>
            <a:br>
              <a:rPr lang="en-IE" dirty="0" smtClean="0"/>
            </a:br>
            <a:r>
              <a:rPr lang="en-IE" dirty="0" smtClean="0"/>
              <a:t>Extract it as a character string.</a:t>
            </a:r>
          </a:p>
          <a:p>
            <a:pPr marL="914400" lvl="1" indent="-457200">
              <a:buFont typeface="+mj-lt"/>
              <a:buAutoNum type="arabicPeriod"/>
            </a:pPr>
            <a:endParaRPr lang="en-IE" dirty="0" smtClean="0"/>
          </a:p>
          <a:p>
            <a:pPr marL="914400" lvl="1" indent="-457200">
              <a:buFont typeface="+mj-lt"/>
              <a:buAutoNum type="arabicPeriod"/>
            </a:pPr>
            <a:r>
              <a:rPr lang="en-IE" dirty="0" smtClean="0"/>
              <a:t>Extract the sorted ages.</a:t>
            </a:r>
          </a:p>
          <a:p>
            <a:pPr marL="914400" lvl="1" indent="-457200">
              <a:buFont typeface="+mj-lt"/>
              <a:buAutoNum type="arabicPeriod"/>
            </a:pPr>
            <a:endParaRPr lang="en-IE" dirty="0"/>
          </a:p>
          <a:p>
            <a:pPr marL="914400" lvl="1" indent="-457200">
              <a:buFont typeface="+mj-lt"/>
              <a:buAutoNum type="arabicPeriod"/>
            </a:pPr>
            <a:r>
              <a:rPr lang="en-IE" dirty="0" smtClean="0"/>
              <a:t>Order “people” by </a:t>
            </a:r>
            <a:r>
              <a:rPr lang="en-IE" dirty="0"/>
              <a:t>section and “age</a:t>
            </a:r>
            <a:r>
              <a:rPr lang="en-IE" dirty="0" smtClean="0"/>
              <a:t>” and store it in a variable </a:t>
            </a:r>
            <a:r>
              <a:rPr lang="en-IE" dirty="0" err="1" smtClean="0"/>
              <a:t>peopleOrdered</a:t>
            </a:r>
            <a:r>
              <a:rPr lang="en-IE" dirty="0" smtClean="0"/>
              <a:t>.</a:t>
            </a:r>
            <a:endParaRPr lang="en-IE" dirty="0"/>
          </a:p>
          <a:p>
            <a:pPr marL="914400" lvl="1" indent="-45720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endParaRPr lang="en-IE" dirty="0"/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3522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20777"/>
            <a:ext cx="9144000" cy="2333192"/>
          </a:xfrm>
        </p:spPr>
        <p:txBody>
          <a:bodyPr/>
          <a:lstStyle/>
          <a:p>
            <a:pPr algn="just"/>
            <a:r>
              <a:rPr lang="en-IE" dirty="0" smtClean="0"/>
              <a:t>4. Data mining, basics</a:t>
            </a:r>
            <a:endParaRPr lang="en-IE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471055" y="3280210"/>
            <a:ext cx="8044295" cy="1500187"/>
          </a:xfrm>
        </p:spPr>
        <p:txBody>
          <a:bodyPr/>
          <a:lstStyle/>
          <a:p>
            <a:r>
              <a:rPr lang="en-IE" dirty="0" smtClean="0"/>
              <a:t>This section will give you the basics for simple data mining in R</a:t>
            </a:r>
            <a:endParaRPr lang="en-IE" dirty="0"/>
          </a:p>
        </p:txBody>
      </p:sp>
      <p:pic>
        <p:nvPicPr>
          <p:cNvPr id="6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1660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>
            <a:normAutofit/>
          </a:bodyPr>
          <a:lstStyle/>
          <a:p>
            <a:r>
              <a:rPr lang="en-IE" dirty="0" smtClean="0"/>
              <a:t>Overview reasons for coding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5246" y="1103086"/>
            <a:ext cx="8738754" cy="5416797"/>
          </a:xfrm>
        </p:spPr>
        <p:txBody>
          <a:bodyPr>
            <a:normAutofit fontScale="62500" lnSpcReduction="20000"/>
          </a:bodyPr>
          <a:lstStyle/>
          <a:p>
            <a:endParaRPr lang="en-IE" sz="2100" dirty="0"/>
          </a:p>
          <a:p>
            <a:r>
              <a:rPr lang="en-IE" sz="2600" dirty="0"/>
              <a:t>Easier </a:t>
            </a:r>
            <a:r>
              <a:rPr lang="en-IE" sz="2600" dirty="0" smtClean="0"/>
              <a:t>automation</a:t>
            </a:r>
          </a:p>
          <a:p>
            <a:endParaRPr lang="en-IE" sz="1300" dirty="0"/>
          </a:p>
          <a:p>
            <a:r>
              <a:rPr lang="en-IE" sz="2600" dirty="0"/>
              <a:t>Faster </a:t>
            </a:r>
            <a:r>
              <a:rPr lang="en-IE" sz="2600" dirty="0" smtClean="0"/>
              <a:t>computation</a:t>
            </a:r>
          </a:p>
          <a:p>
            <a:endParaRPr lang="en-IE" sz="1300" dirty="0"/>
          </a:p>
          <a:p>
            <a:r>
              <a:rPr lang="en-IE" sz="2600" dirty="0"/>
              <a:t>Easier to  avoid, find and fix </a:t>
            </a:r>
            <a:r>
              <a:rPr lang="en-IE" sz="2600" dirty="0" smtClean="0"/>
              <a:t>errors</a:t>
            </a:r>
          </a:p>
          <a:p>
            <a:endParaRPr lang="en-IE" sz="1400" dirty="0"/>
          </a:p>
          <a:p>
            <a:r>
              <a:rPr lang="en-IE" sz="2600" dirty="0" smtClean="0"/>
              <a:t>Reproducibility </a:t>
            </a:r>
            <a:r>
              <a:rPr lang="en-IE" sz="2600" dirty="0"/>
              <a:t>(important for detecting errors</a:t>
            </a:r>
            <a:r>
              <a:rPr lang="en-IE" sz="2600" dirty="0" smtClean="0"/>
              <a:t>)</a:t>
            </a:r>
          </a:p>
          <a:p>
            <a:endParaRPr lang="en-IE" sz="1300" dirty="0" smtClean="0"/>
          </a:p>
          <a:p>
            <a:r>
              <a:rPr lang="en-IE" sz="2600" dirty="0"/>
              <a:t>Easier project </a:t>
            </a:r>
            <a:r>
              <a:rPr lang="en-IE" sz="2600" dirty="0" smtClean="0"/>
              <a:t>organization</a:t>
            </a:r>
          </a:p>
          <a:p>
            <a:endParaRPr lang="en-IE" sz="2100" dirty="0"/>
          </a:p>
          <a:p>
            <a:r>
              <a:rPr lang="en-IE" sz="2600" dirty="0" smtClean="0"/>
              <a:t>Version control possible (</a:t>
            </a:r>
            <a:r>
              <a:rPr lang="en-IE" sz="2600" dirty="0" err="1" smtClean="0"/>
              <a:t>GIThub</a:t>
            </a:r>
            <a:r>
              <a:rPr lang="en-IE" sz="2600" dirty="0" smtClean="0"/>
              <a:t>)</a:t>
            </a:r>
            <a:endParaRPr lang="en-IE" sz="2600" dirty="0"/>
          </a:p>
          <a:p>
            <a:endParaRPr lang="en-IE" sz="1300" dirty="0"/>
          </a:p>
          <a:p>
            <a:r>
              <a:rPr lang="en-IE" sz="2600" dirty="0"/>
              <a:t>More powerful data manipulation</a:t>
            </a:r>
          </a:p>
          <a:p>
            <a:pPr marL="0" indent="0">
              <a:buNone/>
            </a:pPr>
            <a:endParaRPr lang="en-IE" sz="1300" dirty="0"/>
          </a:p>
          <a:p>
            <a:r>
              <a:rPr lang="en-IE" sz="2600" dirty="0" smtClean="0"/>
              <a:t>Advanced </a:t>
            </a:r>
            <a:r>
              <a:rPr lang="en-IE" sz="2600" dirty="0"/>
              <a:t>s</a:t>
            </a:r>
            <a:r>
              <a:rPr lang="en-IE" sz="2600" dirty="0" smtClean="0"/>
              <a:t>tatistics capabilities</a:t>
            </a:r>
          </a:p>
          <a:p>
            <a:endParaRPr lang="en-IE" sz="1300" dirty="0"/>
          </a:p>
          <a:p>
            <a:r>
              <a:rPr lang="en-IE" sz="2600" dirty="0" smtClean="0"/>
              <a:t>Loading of </a:t>
            </a:r>
            <a:r>
              <a:rPr lang="en-IE" sz="2600" dirty="0"/>
              <a:t>any type of data</a:t>
            </a:r>
          </a:p>
          <a:p>
            <a:pPr marL="0" indent="0">
              <a:buNone/>
            </a:pPr>
            <a:endParaRPr lang="en-IE" sz="1300" dirty="0"/>
          </a:p>
          <a:p>
            <a:r>
              <a:rPr lang="en-IE" sz="2600" dirty="0" smtClean="0"/>
              <a:t>Support large </a:t>
            </a:r>
            <a:r>
              <a:rPr lang="en-IE" sz="2600" dirty="0"/>
              <a:t>data sets</a:t>
            </a:r>
          </a:p>
          <a:p>
            <a:endParaRPr lang="en-IE" sz="2100" dirty="0"/>
          </a:p>
          <a:p>
            <a:endParaRPr lang="en-IE" dirty="0"/>
          </a:p>
        </p:txBody>
      </p:sp>
      <p:pic>
        <p:nvPicPr>
          <p:cNvPr id="6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ight Brace 3"/>
          <p:cNvSpPr/>
          <p:nvPr/>
        </p:nvSpPr>
        <p:spPr>
          <a:xfrm>
            <a:off x="4902506" y="1322024"/>
            <a:ext cx="870332" cy="3029639"/>
          </a:xfrm>
          <a:prstGeom prst="righ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7" name="Right Brace 6"/>
          <p:cNvSpPr/>
          <p:nvPr/>
        </p:nvSpPr>
        <p:spPr>
          <a:xfrm>
            <a:off x="4902506" y="4491524"/>
            <a:ext cx="870332" cy="1865209"/>
          </a:xfrm>
          <a:prstGeom prst="righ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5" name="TextBox 4"/>
          <p:cNvSpPr txBox="1"/>
          <p:nvPr/>
        </p:nvSpPr>
        <p:spPr>
          <a:xfrm>
            <a:off x="6112526" y="2652177"/>
            <a:ext cx="1961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 smtClean="0"/>
              <a:t>General</a:t>
            </a:r>
            <a:endParaRPr lang="en-IE" dirty="0"/>
          </a:p>
        </p:txBody>
      </p:sp>
      <p:sp>
        <p:nvSpPr>
          <p:cNvPr id="8" name="TextBox 7"/>
          <p:cNvSpPr txBox="1"/>
          <p:nvPr/>
        </p:nvSpPr>
        <p:spPr>
          <a:xfrm>
            <a:off x="6112526" y="5239462"/>
            <a:ext cx="1961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 smtClean="0"/>
              <a:t>‘Data languages’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874815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79305" y="1953478"/>
            <a:ext cx="7886700" cy="1015712"/>
          </a:xfrm>
        </p:spPr>
        <p:txBody>
          <a:bodyPr>
            <a:normAutofit/>
          </a:bodyPr>
          <a:lstStyle/>
          <a:p>
            <a:pPr algn="ctr"/>
            <a:r>
              <a:rPr lang="en-IE" sz="4800" dirty="0" smtClean="0"/>
              <a:t>4.1 Importing / exporting</a:t>
            </a:r>
            <a:endParaRPr lang="en-IE" sz="48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1302760" y="3079306"/>
            <a:ext cx="6639790" cy="1500187"/>
          </a:xfrm>
        </p:spPr>
        <p:txBody>
          <a:bodyPr/>
          <a:lstStyle/>
          <a:p>
            <a:r>
              <a:rPr lang="en-IE" dirty="0" smtClean="0"/>
              <a:t>Importing data</a:t>
            </a:r>
          </a:p>
          <a:p>
            <a:r>
              <a:rPr lang="en-IE" dirty="0" smtClean="0"/>
              <a:t>Saving data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926183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Data loading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856" y="1990175"/>
            <a:ext cx="7886700" cy="688975"/>
          </a:xfrm>
        </p:spPr>
        <p:txBody>
          <a:bodyPr/>
          <a:lstStyle/>
          <a:p>
            <a:pPr marL="0" indent="0" algn="ctr">
              <a:buNone/>
            </a:pPr>
            <a:r>
              <a:rPr lang="en-IE" dirty="0" smtClean="0"/>
              <a:t> In </a:t>
            </a:r>
            <a:r>
              <a:rPr lang="en-IE" dirty="0"/>
              <a:t>a nutshell </a:t>
            </a:r>
            <a:r>
              <a:rPr lang="en-IE" dirty="0" smtClean="0"/>
              <a:t>you </a:t>
            </a:r>
            <a:r>
              <a:rPr lang="en-IE" dirty="0"/>
              <a:t>can load everything you want !</a:t>
            </a:r>
          </a:p>
          <a:p>
            <a:pPr marL="0" indent="0">
              <a:buNone/>
            </a:pP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46825" y="3114817"/>
            <a:ext cx="8050355" cy="23544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500" dirty="0"/>
              <a:t>Flat files (simple text files) : </a:t>
            </a:r>
            <a:r>
              <a:rPr lang="en-IE" sz="1500" b="1" i="1" dirty="0" err="1" smtClean="0">
                <a:solidFill>
                  <a:srgbClr val="FF0000"/>
                </a:solidFill>
              </a:rPr>
              <a:t>read.table</a:t>
            </a:r>
            <a:r>
              <a:rPr lang="en-IE" sz="1500" dirty="0" smtClean="0">
                <a:solidFill>
                  <a:srgbClr val="FF0000"/>
                </a:solidFill>
              </a:rPr>
              <a:t>() </a:t>
            </a:r>
            <a:r>
              <a:rPr lang="en-IE" sz="1500" dirty="0"/>
              <a:t>&amp; </a:t>
            </a:r>
            <a:r>
              <a:rPr lang="en-IE" sz="1500" dirty="0" smtClean="0"/>
              <a:t>read.csv() </a:t>
            </a:r>
            <a:r>
              <a:rPr lang="en-IE" sz="1500" dirty="0"/>
              <a:t>functions</a:t>
            </a:r>
          </a:p>
          <a:p>
            <a:endParaRPr lang="en-IE" sz="1500" dirty="0"/>
          </a:p>
          <a:p>
            <a:r>
              <a:rPr lang="en-IE" sz="1500" dirty="0"/>
              <a:t>Excel files : </a:t>
            </a:r>
            <a:r>
              <a:rPr lang="en-IE" sz="1500" dirty="0" smtClean="0"/>
              <a:t>packages </a:t>
            </a:r>
            <a:r>
              <a:rPr lang="en-IE" sz="1500" dirty="0" err="1" smtClean="0">
                <a:solidFill>
                  <a:srgbClr val="FF0000"/>
                </a:solidFill>
              </a:rPr>
              <a:t>openxlsx</a:t>
            </a:r>
            <a:r>
              <a:rPr lang="en-IE" sz="1500" dirty="0" smtClean="0"/>
              <a:t>,  </a:t>
            </a:r>
            <a:r>
              <a:rPr lang="en-IE" sz="1500" dirty="0" err="1" smtClean="0"/>
              <a:t>readxl</a:t>
            </a:r>
            <a:r>
              <a:rPr lang="en-IE" sz="1500" dirty="0"/>
              <a:t>, </a:t>
            </a:r>
            <a:r>
              <a:rPr lang="en-IE" sz="1500" dirty="0" err="1"/>
              <a:t>gdata</a:t>
            </a:r>
            <a:r>
              <a:rPr lang="en-IE" sz="1500" dirty="0"/>
              <a:t>, </a:t>
            </a:r>
            <a:r>
              <a:rPr lang="en-IE" sz="1500" dirty="0" err="1"/>
              <a:t>XLConnect</a:t>
            </a:r>
            <a:r>
              <a:rPr lang="en-IE" sz="1500" dirty="0"/>
              <a:t>, </a:t>
            </a:r>
            <a:r>
              <a:rPr lang="en-IE" sz="1500" dirty="0" err="1"/>
              <a:t>xlsx</a:t>
            </a:r>
            <a:endParaRPr lang="en-IE" sz="1500" dirty="0"/>
          </a:p>
          <a:p>
            <a:r>
              <a:rPr lang="en-IE" sz="1200" dirty="0">
                <a:hlinkClick r:id="rId3"/>
              </a:rPr>
              <a:t>https://</a:t>
            </a:r>
            <a:r>
              <a:rPr lang="en-IE" sz="1200" dirty="0" smtClean="0">
                <a:hlinkClick r:id="rId3"/>
              </a:rPr>
              <a:t>www.datacamp.com/community/tutorials/r-tutorial-read-excel-into-r?tap_a=5644-dce66f&amp;tap_s=10907-287229</a:t>
            </a:r>
            <a:endParaRPr lang="en-IE" sz="1200" dirty="0"/>
          </a:p>
          <a:p>
            <a:endParaRPr lang="en-IE" sz="1500" dirty="0"/>
          </a:p>
          <a:p>
            <a:r>
              <a:rPr lang="en-IE" sz="1500" dirty="0"/>
              <a:t>Other statistical </a:t>
            </a:r>
            <a:r>
              <a:rPr lang="en-IE" sz="1500" dirty="0" err="1"/>
              <a:t>softwares</a:t>
            </a:r>
            <a:r>
              <a:rPr lang="en-IE" sz="1500" dirty="0"/>
              <a:t>: packages haven or foreign (+ </a:t>
            </a:r>
            <a:r>
              <a:rPr lang="en-IE" sz="1500" dirty="0" err="1"/>
              <a:t>Systat</a:t>
            </a:r>
            <a:r>
              <a:rPr lang="en-IE" sz="1500" dirty="0"/>
              <a:t> and Weka)</a:t>
            </a:r>
          </a:p>
          <a:p>
            <a:endParaRPr lang="en-IE" sz="1500" dirty="0"/>
          </a:p>
          <a:p>
            <a:r>
              <a:rPr lang="en-IE" sz="1500" dirty="0"/>
              <a:t>Relational data base : package </a:t>
            </a:r>
            <a:r>
              <a:rPr lang="en-IE" sz="1500" dirty="0" err="1"/>
              <a:t>RMySQL</a:t>
            </a:r>
            <a:r>
              <a:rPr lang="en-IE" sz="1500" dirty="0"/>
              <a:t>, </a:t>
            </a:r>
            <a:r>
              <a:rPr lang="en-IE" sz="1500" dirty="0" err="1"/>
              <a:t>RpostgreSQL</a:t>
            </a:r>
            <a:r>
              <a:rPr lang="en-IE" sz="1500" dirty="0"/>
              <a:t>, </a:t>
            </a:r>
            <a:r>
              <a:rPr lang="en-IE" sz="1500" dirty="0" err="1"/>
              <a:t>Roracle</a:t>
            </a:r>
            <a:r>
              <a:rPr lang="en-IE" sz="1500" dirty="0"/>
              <a:t>, DBI</a:t>
            </a:r>
          </a:p>
          <a:p>
            <a:endParaRPr lang="en-IE" sz="1500" dirty="0"/>
          </a:p>
          <a:p>
            <a:r>
              <a:rPr lang="en-IE" sz="1500" dirty="0"/>
              <a:t>Data from the web : </a:t>
            </a:r>
            <a:r>
              <a:rPr lang="en-IE" sz="1500" dirty="0" smtClean="0"/>
              <a:t>package TwittR2Mongo</a:t>
            </a:r>
            <a:endParaRPr lang="en-IE" sz="1500" dirty="0"/>
          </a:p>
        </p:txBody>
      </p:sp>
      <p:pic>
        <p:nvPicPr>
          <p:cNvPr id="6" name="Picture 6" descr="http://files.softicons.com/download/system-icons/file-extension-icons-by-design-bolts/png/256x256/TXT%20File%20Extension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7362" y="3146151"/>
            <a:ext cx="308048" cy="308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4" descr="http://pgloader.io/img/csv_text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1613" y="3149646"/>
            <a:ext cx="370717" cy="370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6" descr="http://avs.vsb.cz/prislusenstvi/xlsx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9333" y="3673213"/>
            <a:ext cx="393569" cy="393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8" descr="http://technologyadvice.com/wp-content/uploads/2013/09/SAS200x200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3929" y="4066782"/>
            <a:ext cx="469972" cy="469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0" descr="https://uvalibraryfeb.files.wordpress.com/2013/04/stata_logo_blue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5345" y="4196559"/>
            <a:ext cx="665681" cy="210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2" descr="http://murviel-info.com/_wordPress/wp-content/uploads/2015/09/mysql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7324" y="4608831"/>
            <a:ext cx="771590" cy="343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8" descr="http://blog.virtualstoragezone.com/wp-content/uploads/2014/05/Oracle_logo.png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145" b="44582"/>
          <a:stretch/>
        </p:blipFill>
        <p:spPr bwMode="auto">
          <a:xfrm>
            <a:off x="6953900" y="4780443"/>
            <a:ext cx="904970" cy="160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36" descr="http://www.mongoadmin.org/contents/images/web-icon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8780" y="5052986"/>
            <a:ext cx="456705" cy="456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0" descr="https://g.twimg.com/Twitter_logo_blue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3116" y="5145250"/>
            <a:ext cx="404260" cy="328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ZoneTexte 14"/>
          <p:cNvSpPr txBox="1"/>
          <p:nvPr/>
        </p:nvSpPr>
        <p:spPr>
          <a:xfrm>
            <a:off x="2452254" y="6206836"/>
            <a:ext cx="3976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(Packages are collections of </a:t>
            </a:r>
            <a:r>
              <a:rPr lang="fr-FR" dirty="0" err="1" smtClean="0"/>
              <a:t>functions</a:t>
            </a:r>
            <a:r>
              <a:rPr lang="fr-FR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7449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371895"/>
            <a:ext cx="7886700" cy="4866121"/>
          </a:xfrm>
        </p:spPr>
        <p:txBody>
          <a:bodyPr/>
          <a:lstStyle/>
          <a:p>
            <a:pPr marL="0" indent="0">
              <a:buNone/>
            </a:pPr>
            <a:r>
              <a:rPr lang="en-IE" dirty="0" smtClean="0"/>
              <a:t>…where R will look for file, save them, etc.</a:t>
            </a:r>
          </a:p>
          <a:p>
            <a:endParaRPr lang="en-IE" dirty="0"/>
          </a:p>
          <a:p>
            <a:pPr lvl="1"/>
            <a:r>
              <a:rPr lang="en-IE" dirty="0"/>
              <a:t>Query with </a:t>
            </a:r>
            <a:r>
              <a:rPr lang="en-IE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getwd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endParaRPr lang="en-IE" dirty="0"/>
          </a:p>
          <a:p>
            <a:pPr lvl="1"/>
            <a:endParaRPr lang="en-IE" dirty="0" smtClean="0"/>
          </a:p>
          <a:p>
            <a:pPr lvl="1"/>
            <a:endParaRPr lang="en-IE" dirty="0"/>
          </a:p>
          <a:p>
            <a:pPr lvl="1"/>
            <a:r>
              <a:rPr lang="en-IE" dirty="0"/>
              <a:t>Set with </a:t>
            </a:r>
            <a:r>
              <a:rPr lang="en-IE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setwd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("&lt;path&gt;")</a:t>
            </a:r>
          </a:p>
          <a:p>
            <a:pPr lvl="2"/>
            <a:r>
              <a:rPr lang="en-IE" dirty="0"/>
              <a:t>double the </a:t>
            </a:r>
            <a:r>
              <a:rPr lang="en-IE" b="1" dirty="0"/>
              <a:t>\</a:t>
            </a:r>
            <a:r>
              <a:rPr lang="en-IE" dirty="0"/>
              <a:t> (windows only) or</a:t>
            </a:r>
          </a:p>
          <a:p>
            <a:pPr lvl="2"/>
            <a:r>
              <a:rPr lang="en-IE" dirty="0"/>
              <a:t>u</a:t>
            </a:r>
            <a:r>
              <a:rPr lang="en-IE" dirty="0" smtClean="0"/>
              <a:t>se   </a:t>
            </a:r>
            <a:r>
              <a:rPr lang="en-IE" b="1" dirty="0">
                <a:solidFill>
                  <a:srgbClr val="C00000"/>
                </a:solidFill>
              </a:rPr>
              <a:t>/</a:t>
            </a:r>
            <a:r>
              <a:rPr lang="en-IE" dirty="0"/>
              <a:t> </a:t>
            </a:r>
            <a:r>
              <a:rPr lang="en-IE" dirty="0" smtClean="0"/>
              <a:t>	…for </a:t>
            </a:r>
            <a:r>
              <a:rPr lang="en-IE" dirty="0"/>
              <a:t>compatibility.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7604" y="2953910"/>
            <a:ext cx="3240360" cy="623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7604" y="5190891"/>
            <a:ext cx="3672408" cy="1089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0" y="1"/>
            <a:ext cx="9144000" cy="11239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Working</a:t>
            </a:r>
            <a:r>
              <a:rPr kumimoji="0" lang="en-IE" sz="44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directory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726875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Data loading, </a:t>
            </a:r>
            <a:r>
              <a:rPr lang="en-IE" dirty="0" err="1" smtClean="0"/>
              <a:t>read.table</a:t>
            </a:r>
            <a:r>
              <a:rPr lang="en-IE" dirty="0" smtClean="0"/>
              <a:t>()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/>
          <a:lstStyle/>
          <a:p>
            <a:r>
              <a:rPr lang="en-IE" dirty="0"/>
              <a:t>to read flat file (.txt and .csv)</a:t>
            </a:r>
          </a:p>
          <a:p>
            <a:endParaRPr lang="en-IE" sz="1400" dirty="0"/>
          </a:p>
          <a:p>
            <a:r>
              <a:rPr lang="en-IE" dirty="0"/>
              <a:t>Import them as </a:t>
            </a:r>
            <a:r>
              <a:rPr lang="en-IE" dirty="0" err="1"/>
              <a:t>data.frame</a:t>
            </a:r>
            <a:endParaRPr lang="en-IE" dirty="0"/>
          </a:p>
          <a:p>
            <a:endParaRPr lang="en-IE" sz="1400" dirty="0"/>
          </a:p>
          <a:p>
            <a:r>
              <a:rPr lang="en-IE" dirty="0"/>
              <a:t>Quite a lot of arguments (?</a:t>
            </a:r>
            <a:r>
              <a:rPr lang="en-IE" dirty="0" err="1"/>
              <a:t>read.table</a:t>
            </a:r>
            <a:r>
              <a:rPr lang="en-IE" dirty="0"/>
              <a:t>)</a:t>
            </a:r>
          </a:p>
          <a:p>
            <a:endParaRPr lang="en-IE" dirty="0"/>
          </a:p>
          <a:p>
            <a:pPr>
              <a:buNone/>
            </a:pPr>
            <a:endParaRPr lang="en-IE" dirty="0"/>
          </a:p>
          <a:p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433" y="4149839"/>
            <a:ext cx="3351833" cy="18182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6" name="Straight Arrow Connector 5"/>
          <p:cNvCxnSpPr/>
          <p:nvPr/>
        </p:nvCxnSpPr>
        <p:spPr>
          <a:xfrm flipH="1">
            <a:off x="3835235" y="4280806"/>
            <a:ext cx="86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678882" y="4150539"/>
            <a:ext cx="410143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350" dirty="0"/>
              <a:t>File name, </a:t>
            </a:r>
            <a:r>
              <a:rPr lang="en-IE" sz="1350" b="1" i="1" dirty="0"/>
              <a:t>can include </a:t>
            </a:r>
            <a:r>
              <a:rPr lang="en-IE" sz="1350" b="1" i="1" dirty="0" smtClean="0"/>
              <a:t>location, even online </a:t>
            </a:r>
            <a:r>
              <a:rPr lang="en-IE" sz="1350" b="1" i="1" dirty="0" err="1" smtClean="0"/>
              <a:t>adress</a:t>
            </a:r>
            <a:endParaRPr lang="en-IE" sz="1350" b="1" i="1" dirty="0"/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3835235" y="4645478"/>
            <a:ext cx="86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678882" y="4516242"/>
            <a:ext cx="343369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350" dirty="0"/>
              <a:t>Is the first line of your table variables names ?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3835235" y="5010150"/>
            <a:ext cx="86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3835235" y="5374822"/>
            <a:ext cx="86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3835235" y="5739495"/>
            <a:ext cx="86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678882" y="4881946"/>
            <a:ext cx="343369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350" dirty="0"/>
              <a:t>Field separator character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678882" y="5247650"/>
            <a:ext cx="343369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350" dirty="0"/>
              <a:t>Decimal separator character</a:t>
            </a:r>
          </a:p>
        </p:txBody>
      </p:sp>
      <p:sp>
        <p:nvSpPr>
          <p:cNvPr id="15" name="Rectangle 1"/>
          <p:cNvSpPr>
            <a:spLocks noChangeArrowheads="1"/>
          </p:cNvSpPr>
          <p:nvPr/>
        </p:nvSpPr>
        <p:spPr bwMode="auto">
          <a:xfrm>
            <a:off x="4678881" y="5613355"/>
            <a:ext cx="4391267" cy="2539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>
                <a:latin typeface="Arial" panose="020B0604020202020204" pitchFamily="34" charset="0"/>
              </a:rPr>
              <a:t>a character vector of strings which are to be interpreted as </a:t>
            </a:r>
            <a:r>
              <a:rPr lang="en-US" altLang="en-US" sz="1200" dirty="0">
                <a:latin typeface="Arial Unicode MS" panose="020B0604020202020204" pitchFamily="34" charset="-128"/>
                <a:hlinkClick r:id="rId4"/>
              </a:rPr>
              <a:t>NA</a:t>
            </a:r>
            <a:r>
              <a:rPr lang="en-US" altLang="en-US" sz="1200" dirty="0"/>
              <a:t> </a:t>
            </a:r>
            <a:endParaRPr lang="en-US" altLang="en-US" sz="12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1371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Data saving, </a:t>
            </a:r>
            <a:r>
              <a:rPr lang="en-IE" dirty="0" err="1" smtClean="0"/>
              <a:t>write.table</a:t>
            </a:r>
            <a:r>
              <a:rPr lang="en-IE" dirty="0" smtClean="0"/>
              <a:t>()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2445039"/>
          </a:xfrm>
        </p:spPr>
        <p:txBody>
          <a:bodyPr/>
          <a:lstStyle/>
          <a:p>
            <a:r>
              <a:rPr lang="en-IE" dirty="0"/>
              <a:t>to save your data, quite similar to </a:t>
            </a:r>
            <a:r>
              <a:rPr lang="en-IE" dirty="0" err="1" smtClean="0"/>
              <a:t>read.table</a:t>
            </a:r>
            <a:r>
              <a:rPr lang="en-IE" dirty="0" smtClean="0"/>
              <a:t>()</a:t>
            </a:r>
            <a:endParaRPr lang="en-IE" dirty="0"/>
          </a:p>
          <a:p>
            <a:endParaRPr lang="en-IE" sz="1400" dirty="0"/>
          </a:p>
          <a:p>
            <a:r>
              <a:rPr lang="en-IE" dirty="0"/>
              <a:t>outputs are .txt or .csv. files</a:t>
            </a:r>
          </a:p>
          <a:p>
            <a:endParaRPr lang="en-IE" sz="1400" dirty="0"/>
          </a:p>
          <a:p>
            <a:r>
              <a:rPr lang="en-IE" dirty="0"/>
              <a:t>Quite a lot of arguments </a:t>
            </a:r>
            <a:r>
              <a:rPr lang="en-IE" dirty="0" smtClean="0"/>
              <a:t>(?</a:t>
            </a:r>
            <a:r>
              <a:rPr lang="en-IE" dirty="0" err="1" smtClean="0"/>
              <a:t>write.table</a:t>
            </a:r>
            <a:r>
              <a:rPr lang="en-IE" dirty="0"/>
              <a:t>)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3"/>
          <p:cNvCxnSpPr/>
          <p:nvPr/>
        </p:nvCxnSpPr>
        <p:spPr>
          <a:xfrm flipH="1">
            <a:off x="3883713" y="4687651"/>
            <a:ext cx="86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836217" y="4529978"/>
            <a:ext cx="242751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350" dirty="0" smtClean="0"/>
              <a:t>file </a:t>
            </a:r>
            <a:r>
              <a:rPr lang="en-IE" sz="1350" dirty="0"/>
              <a:t>name, can include location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3883713" y="5109846"/>
            <a:ext cx="86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>
            <a:off x="3883713" y="5532041"/>
            <a:ext cx="86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3883713" y="5954234"/>
            <a:ext cx="86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15"/>
          <p:cNvSpPr txBox="1"/>
          <p:nvPr/>
        </p:nvSpPr>
        <p:spPr>
          <a:xfrm>
            <a:off x="4836218" y="4944541"/>
            <a:ext cx="343369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350" dirty="0" smtClean="0"/>
              <a:t>field </a:t>
            </a:r>
            <a:r>
              <a:rPr lang="en-IE" sz="1350" dirty="0"/>
              <a:t>separator character</a:t>
            </a:r>
          </a:p>
        </p:txBody>
      </p:sp>
      <p:sp>
        <p:nvSpPr>
          <p:cNvPr id="11" name="TextBox 16"/>
          <p:cNvSpPr txBox="1"/>
          <p:nvPr/>
        </p:nvSpPr>
        <p:spPr>
          <a:xfrm>
            <a:off x="4836218" y="5359104"/>
            <a:ext cx="343369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350" dirty="0" smtClean="0"/>
              <a:t>decimal </a:t>
            </a:r>
            <a:r>
              <a:rPr lang="en-IE" sz="1350" dirty="0"/>
              <a:t>separator character</a:t>
            </a:r>
          </a:p>
        </p:txBody>
      </p:sp>
      <p:sp>
        <p:nvSpPr>
          <p:cNvPr id="12" name="Rectangle 1"/>
          <p:cNvSpPr>
            <a:spLocks noChangeArrowheads="1"/>
          </p:cNvSpPr>
          <p:nvPr/>
        </p:nvSpPr>
        <p:spPr bwMode="auto">
          <a:xfrm>
            <a:off x="4836217" y="5773667"/>
            <a:ext cx="1834477" cy="2539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 smtClean="0">
                <a:latin typeface="Arial" panose="020B0604020202020204" pitchFamily="34" charset="0"/>
              </a:rPr>
              <a:t>row </a:t>
            </a:r>
            <a:r>
              <a:rPr lang="en-US" altLang="en-US" sz="1200" dirty="0">
                <a:latin typeface="Arial" panose="020B0604020202020204" pitchFamily="34" charset="0"/>
              </a:rPr>
              <a:t>names specification</a:t>
            </a:r>
          </a:p>
        </p:txBody>
      </p:sp>
      <p:cxnSp>
        <p:nvCxnSpPr>
          <p:cNvPr id="13" name="Straight Arrow Connector 3"/>
          <p:cNvCxnSpPr/>
          <p:nvPr/>
        </p:nvCxnSpPr>
        <p:spPr>
          <a:xfrm flipH="1">
            <a:off x="3880248" y="4265456"/>
            <a:ext cx="86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842158" y="4115415"/>
            <a:ext cx="242751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350" dirty="0" smtClean="0"/>
              <a:t>x, the data you want to save</a:t>
            </a:r>
            <a:endParaRPr lang="en-IE" sz="135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124"/>
          <a:stretch/>
        </p:blipFill>
        <p:spPr>
          <a:xfrm>
            <a:off x="883224" y="4051234"/>
            <a:ext cx="2820435" cy="2084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652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File location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949088"/>
            <a:ext cx="7886700" cy="2102139"/>
          </a:xfrm>
        </p:spPr>
        <p:txBody>
          <a:bodyPr/>
          <a:lstStyle/>
          <a:p>
            <a:r>
              <a:rPr lang="en-IE" dirty="0"/>
              <a:t>R does not support \ in addresses</a:t>
            </a:r>
          </a:p>
          <a:p>
            <a:endParaRPr lang="en-IE" dirty="0"/>
          </a:p>
          <a:p>
            <a:r>
              <a:rPr lang="en-IE" dirty="0"/>
              <a:t>Instead use ‘\\’ or ‘/’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690" y="4333149"/>
            <a:ext cx="6738299" cy="1689019"/>
          </a:xfrm>
          <a:prstGeom prst="rect">
            <a:avLst/>
          </a:prstGeom>
        </p:spPr>
      </p:pic>
      <p:pic>
        <p:nvPicPr>
          <p:cNvPr id="6" name="Picture 4" descr="http://www.american-apartment-owners-association.org/wp-content/uploads/2014/10/WARNING.jpg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1177" y="-93791"/>
            <a:ext cx="2702593" cy="1686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ight Brace 6"/>
          <p:cNvSpPr/>
          <p:nvPr/>
        </p:nvSpPr>
        <p:spPr>
          <a:xfrm>
            <a:off x="7128164" y="5465618"/>
            <a:ext cx="83127" cy="259773"/>
          </a:xfrm>
          <a:prstGeom prst="rightBrac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8" name="TextBox 7"/>
          <p:cNvSpPr txBox="1"/>
          <p:nvPr/>
        </p:nvSpPr>
        <p:spPr>
          <a:xfrm>
            <a:off x="7288466" y="5410838"/>
            <a:ext cx="1616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 smtClean="0">
                <a:solidFill>
                  <a:schemeClr val="accent2">
                    <a:lumMod val="75000"/>
                  </a:schemeClr>
                </a:solidFill>
              </a:rPr>
              <a:t>Recommended</a:t>
            </a:r>
            <a:endParaRPr lang="en-IE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215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Course dataset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9990" y="1565852"/>
            <a:ext cx="7886700" cy="4647912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IE" dirty="0" smtClean="0"/>
              <a:t>Salmons caught </a:t>
            </a:r>
            <a:r>
              <a:rPr lang="en-IE" dirty="0"/>
              <a:t>in traps </a:t>
            </a:r>
            <a:r>
              <a:rPr lang="en-IE" sz="1800" dirty="0" smtClean="0">
                <a:solidFill>
                  <a:schemeClr val="accent1"/>
                </a:solidFill>
              </a:rPr>
              <a:t>(see code)</a:t>
            </a:r>
          </a:p>
          <a:p>
            <a:pPr marL="0" indent="0">
              <a:buNone/>
            </a:pPr>
            <a:endParaRPr lang="en-IE" dirty="0"/>
          </a:p>
          <a:p>
            <a:pPr lvl="1"/>
            <a:r>
              <a:rPr lang="en-IE" dirty="0" smtClean="0"/>
              <a:t>5 </a:t>
            </a:r>
            <a:r>
              <a:rPr lang="en-IE" dirty="0"/>
              <a:t>rivers </a:t>
            </a:r>
            <a:r>
              <a:rPr lang="en-IE" dirty="0" smtClean="0"/>
              <a:t>(3 Irish &amp; 2 French)</a:t>
            </a:r>
          </a:p>
          <a:p>
            <a:pPr lvl="1"/>
            <a:endParaRPr lang="en-IE" dirty="0"/>
          </a:p>
          <a:p>
            <a:pPr lvl="1"/>
            <a:r>
              <a:rPr lang="en-IE" dirty="0" smtClean="0"/>
              <a:t>covers </a:t>
            </a:r>
            <a:r>
              <a:rPr lang="en-IE" dirty="0"/>
              <a:t>1995-2015 </a:t>
            </a:r>
            <a:r>
              <a:rPr lang="en-IE" dirty="0" smtClean="0"/>
              <a:t>period</a:t>
            </a:r>
          </a:p>
          <a:p>
            <a:pPr lvl="1"/>
            <a:endParaRPr lang="en-IE" dirty="0"/>
          </a:p>
          <a:p>
            <a:pPr lvl="1"/>
            <a:r>
              <a:rPr lang="en-IE" dirty="0" smtClean="0"/>
              <a:t>Includes for each fish</a:t>
            </a:r>
            <a:endParaRPr lang="en-IE" dirty="0"/>
          </a:p>
          <a:p>
            <a:pPr lvl="2"/>
            <a:r>
              <a:rPr lang="en-IE" dirty="0"/>
              <a:t>r</a:t>
            </a:r>
            <a:r>
              <a:rPr lang="en-IE" dirty="0" smtClean="0"/>
              <a:t>iver </a:t>
            </a:r>
            <a:r>
              <a:rPr lang="en-IE" dirty="0"/>
              <a:t>of capture</a:t>
            </a:r>
          </a:p>
          <a:p>
            <a:pPr lvl="2"/>
            <a:r>
              <a:rPr lang="en-IE" dirty="0" smtClean="0"/>
              <a:t>date</a:t>
            </a:r>
            <a:endParaRPr lang="en-IE" dirty="0"/>
          </a:p>
          <a:p>
            <a:pPr lvl="2"/>
            <a:r>
              <a:rPr lang="en-IE" dirty="0" smtClean="0"/>
              <a:t>marine </a:t>
            </a:r>
            <a:r>
              <a:rPr lang="en-IE" dirty="0"/>
              <a:t>and river age </a:t>
            </a:r>
            <a:endParaRPr lang="en-IE" dirty="0" smtClean="0"/>
          </a:p>
          <a:p>
            <a:pPr lvl="2"/>
            <a:r>
              <a:rPr lang="en-IE" dirty="0" smtClean="0"/>
              <a:t>Length(cm) </a:t>
            </a:r>
            <a:r>
              <a:rPr lang="en-IE" dirty="0"/>
              <a:t>and </a:t>
            </a:r>
            <a:r>
              <a:rPr lang="en-IE" dirty="0" smtClean="0"/>
              <a:t>weight (Kg)</a:t>
            </a:r>
            <a:endParaRPr lang="en-IE" dirty="0"/>
          </a:p>
          <a:p>
            <a:pPr lvl="2"/>
            <a:r>
              <a:rPr lang="en-IE" dirty="0" smtClean="0"/>
              <a:t>infection </a:t>
            </a:r>
            <a:r>
              <a:rPr lang="en-IE" dirty="0"/>
              <a:t>by sea </a:t>
            </a:r>
            <a:r>
              <a:rPr lang="en-IE" dirty="0" smtClean="0"/>
              <a:t>lice</a:t>
            </a:r>
          </a:p>
          <a:p>
            <a:pPr lvl="2"/>
            <a:endParaRPr lang="en-IE" dirty="0"/>
          </a:p>
          <a:p>
            <a:pPr lvl="1"/>
            <a:r>
              <a:rPr lang="en-IE" dirty="0" smtClean="0"/>
              <a:t>SOME ERRORS (inches instead cm…)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http://askmepc-webdesign.com/hub/wp-content/uploads/2012/02/fake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7942" y="1565852"/>
            <a:ext cx="2283439" cy="1518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s://s3.amazonaws.com/wbstaticfiles/users/1798/455466_salmon-jumping-greeting-card-image-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2512" y="4629550"/>
            <a:ext cx="1454297" cy="1055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7852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" y="1825625"/>
            <a:ext cx="9144000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IE" dirty="0"/>
              <a:t>Import the </a:t>
            </a:r>
            <a:r>
              <a:rPr lang="en-IE" dirty="0" smtClean="0"/>
              <a:t>salmon.raw.data.txt </a:t>
            </a:r>
            <a:r>
              <a:rPr lang="en-IE" dirty="0"/>
              <a:t>file in R</a:t>
            </a:r>
          </a:p>
          <a:p>
            <a:pPr lvl="1"/>
            <a:r>
              <a:rPr lang="en-IE" sz="2000" dirty="0"/>
              <a:t>as a </a:t>
            </a:r>
            <a:r>
              <a:rPr lang="en-IE" sz="2000" dirty="0" err="1"/>
              <a:t>data.frame</a:t>
            </a:r>
            <a:r>
              <a:rPr lang="en-IE" sz="2000" dirty="0"/>
              <a:t> called ‘</a:t>
            </a:r>
            <a:r>
              <a:rPr lang="en-IE" sz="2000" dirty="0" err="1" smtClean="0"/>
              <a:t>salmon.raw</a:t>
            </a:r>
            <a:r>
              <a:rPr lang="en-IE" sz="2000" dirty="0" smtClean="0"/>
              <a:t>’ (use </a:t>
            </a:r>
            <a:r>
              <a:rPr lang="en-IE" sz="2000" dirty="0" err="1" smtClean="0"/>
              <a:t>setwd</a:t>
            </a:r>
            <a:r>
              <a:rPr lang="en-IE" sz="2000" dirty="0" smtClean="0"/>
              <a:t>() and </a:t>
            </a:r>
            <a:r>
              <a:rPr lang="en-IE" sz="2000" dirty="0" err="1" smtClean="0">
                <a:solidFill>
                  <a:srgbClr val="FF0000"/>
                </a:solidFill>
              </a:rPr>
              <a:t>read.table</a:t>
            </a:r>
            <a:r>
              <a:rPr lang="en-IE" sz="2000" dirty="0" smtClean="0">
                <a:solidFill>
                  <a:srgbClr val="FF0000"/>
                </a:solidFill>
              </a:rPr>
              <a:t>()</a:t>
            </a:r>
            <a:r>
              <a:rPr lang="en-IE" sz="2000" dirty="0" smtClean="0"/>
              <a:t>)</a:t>
            </a:r>
            <a:endParaRPr lang="en-IE" sz="2000" dirty="0"/>
          </a:p>
          <a:p>
            <a:pPr marL="914400" lvl="1" indent="-45720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Display a few rows to check everything is </a:t>
            </a:r>
            <a:r>
              <a:rPr lang="en-IE" dirty="0" smtClean="0"/>
              <a:t>alright </a:t>
            </a:r>
            <a:r>
              <a:rPr lang="en-IE" sz="2000" dirty="0" smtClean="0">
                <a:solidFill>
                  <a:srgbClr val="FF0000"/>
                </a:solidFill>
              </a:rPr>
              <a:t>(head())</a:t>
            </a:r>
            <a:endParaRPr lang="en-IE" sz="2000" dirty="0">
              <a:solidFill>
                <a:srgbClr val="FF0000"/>
              </a:solidFill>
            </a:endParaRP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Look at the dimension of the </a:t>
            </a:r>
            <a:r>
              <a:rPr lang="en-IE" dirty="0" err="1" smtClean="0"/>
              <a:t>dataframe</a:t>
            </a:r>
            <a:endParaRPr lang="en-IE" dirty="0"/>
          </a:p>
          <a:p>
            <a:pPr marL="914400" lvl="1" indent="-45720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Save </a:t>
            </a:r>
            <a:r>
              <a:rPr lang="en-IE" dirty="0" smtClean="0"/>
              <a:t>the data in your folder </a:t>
            </a:r>
            <a:r>
              <a:rPr lang="en-IE" dirty="0"/>
              <a:t>as ‘</a:t>
            </a:r>
            <a:r>
              <a:rPr lang="en-IE" dirty="0" smtClean="0"/>
              <a:t>salmonRawYourName.txt’</a:t>
            </a:r>
          </a:p>
          <a:p>
            <a:pPr marL="0" indent="0">
              <a:buNone/>
            </a:pPr>
            <a:r>
              <a:rPr lang="en-IE" dirty="0" smtClean="0"/>
              <a:t>(</a:t>
            </a:r>
            <a:r>
              <a:rPr lang="en-IE" dirty="0" err="1" smtClean="0"/>
              <a:t>write.table</a:t>
            </a:r>
            <a:r>
              <a:rPr lang="en-IE" dirty="0" smtClean="0"/>
              <a:t>())</a:t>
            </a:r>
            <a:endParaRPr lang="en-IE" dirty="0"/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7552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90698" y="1953478"/>
            <a:ext cx="8175307" cy="1015712"/>
          </a:xfrm>
        </p:spPr>
        <p:txBody>
          <a:bodyPr>
            <a:normAutofit/>
          </a:bodyPr>
          <a:lstStyle/>
          <a:p>
            <a:pPr algn="ctr"/>
            <a:r>
              <a:rPr lang="en-IE" sz="4800" dirty="0" smtClean="0"/>
              <a:t>4.2 Basic mining</a:t>
            </a:r>
            <a:endParaRPr lang="en-IE" sz="48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529676" y="2969190"/>
            <a:ext cx="6639790" cy="1500187"/>
          </a:xfrm>
        </p:spPr>
        <p:txBody>
          <a:bodyPr/>
          <a:lstStyle/>
          <a:p>
            <a:r>
              <a:rPr lang="en-IE" dirty="0" smtClean="0"/>
              <a:t>Looking</a:t>
            </a:r>
          </a:p>
          <a:p>
            <a:r>
              <a:rPr lang="en-IE" dirty="0" smtClean="0"/>
              <a:t>Summarizing</a:t>
            </a:r>
          </a:p>
          <a:p>
            <a:r>
              <a:rPr lang="en-IE" dirty="0" smtClean="0"/>
              <a:t>Cleaning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866968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/>
          <a:lstStyle/>
          <a:p>
            <a:pPr marL="0" indent="0">
              <a:buNone/>
            </a:pPr>
            <a:r>
              <a:rPr lang="en-IE" dirty="0" smtClean="0"/>
              <a:t>Because datasets often very large</a:t>
            </a:r>
          </a:p>
          <a:p>
            <a:pPr marL="0" indent="0">
              <a:buNone/>
            </a:pPr>
            <a:endParaRPr lang="en-IE" dirty="0" smtClean="0"/>
          </a:p>
          <a:p>
            <a:pPr lvl="1"/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object&gt;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IE" dirty="0">
                <a:solidFill>
                  <a:srgbClr val="C00000"/>
                </a:solidFill>
              </a:rPr>
              <a:t>…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pPr lvl="1"/>
            <a:endParaRPr lang="en-IE" b="1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IE" b="1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head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(&lt;object&gt;, n = &lt;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nb_elements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/rows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&gt;)</a:t>
            </a:r>
          </a:p>
          <a:p>
            <a:pPr marL="457200" lvl="1" indent="0">
              <a:buNone/>
            </a:pPr>
            <a:r>
              <a:rPr lang="en-IE" dirty="0" smtClean="0"/>
              <a:t> </a:t>
            </a:r>
            <a:endParaRPr lang="en-IE" dirty="0"/>
          </a:p>
          <a:p>
            <a:pPr lvl="1"/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tail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(&lt;object&gt;, n = &lt;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nb_elements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/rows&gt;)</a:t>
            </a:r>
            <a:endParaRPr lang="en-IE" dirty="0"/>
          </a:p>
          <a:p>
            <a:pPr lvl="1"/>
            <a:endParaRPr lang="en-IE" dirty="0"/>
          </a:p>
          <a:p>
            <a:pPr marL="0" indent="0">
              <a:buNone/>
            </a:pP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237" y="2923425"/>
            <a:ext cx="6309272" cy="7200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205" y="4949185"/>
            <a:ext cx="6340304" cy="8640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solidFill>
                  <a:srgbClr val="000000"/>
                </a:solidFill>
                <a:latin typeface="Calibri Light"/>
              </a:rPr>
              <a:t>4.1.1 Data preview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865243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>
            <a:normAutofit/>
          </a:bodyPr>
          <a:lstStyle/>
          <a:p>
            <a:r>
              <a:rPr lang="en-IE" dirty="0" smtClean="0"/>
              <a:t>Coding language</a:t>
            </a:r>
            <a:endParaRPr lang="en-IE" sz="2000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7287" y="1114103"/>
            <a:ext cx="8721673" cy="5416797"/>
          </a:xfrm>
        </p:spPr>
        <p:txBody>
          <a:bodyPr>
            <a:normAutofit/>
          </a:bodyPr>
          <a:lstStyle/>
          <a:p>
            <a:endParaRPr lang="en-IE" sz="2100" dirty="0"/>
          </a:p>
          <a:p>
            <a:pPr marL="0" indent="0">
              <a:buNone/>
            </a:pPr>
            <a:r>
              <a:rPr lang="en-IE" dirty="0"/>
              <a:t>Language = medium of communication / interaction</a:t>
            </a:r>
          </a:p>
          <a:p>
            <a:pPr marL="0" indent="0">
              <a:buNone/>
            </a:pPr>
            <a:endParaRPr lang="en-IE" dirty="0"/>
          </a:p>
          <a:p>
            <a:pPr lvl="1"/>
            <a:r>
              <a:rPr lang="en-IE" dirty="0"/>
              <a:t>Shared ‘conventions’ to communicate</a:t>
            </a:r>
          </a:p>
          <a:p>
            <a:pPr lvl="1"/>
            <a:endParaRPr lang="en-IE" dirty="0"/>
          </a:p>
          <a:p>
            <a:pPr lvl="1"/>
            <a:r>
              <a:rPr lang="en-IE" dirty="0"/>
              <a:t>English, signs, maths… are languages</a:t>
            </a:r>
          </a:p>
          <a:p>
            <a:pPr lvl="1"/>
            <a:endParaRPr lang="en-IE" dirty="0"/>
          </a:p>
          <a:p>
            <a:pPr lvl="1"/>
            <a:r>
              <a:rPr lang="en-IE" dirty="0"/>
              <a:t>Coding language </a:t>
            </a:r>
            <a:r>
              <a:rPr lang="en-IE" dirty="0" smtClean="0"/>
              <a:t>= language </a:t>
            </a:r>
            <a:r>
              <a:rPr lang="en-IE" dirty="0"/>
              <a:t>suitable to interact with computer</a:t>
            </a:r>
          </a:p>
          <a:p>
            <a:pPr lvl="2"/>
            <a:r>
              <a:rPr lang="en-IE" dirty="0"/>
              <a:t>Same basics with all languages</a:t>
            </a:r>
          </a:p>
          <a:p>
            <a:pPr lvl="2"/>
            <a:r>
              <a:rPr lang="en-IE" dirty="0"/>
              <a:t>Once you get one it is easier to get the next one</a:t>
            </a:r>
          </a:p>
          <a:p>
            <a:endParaRPr lang="en-IE" dirty="0"/>
          </a:p>
          <a:p>
            <a:endParaRPr lang="en-IE" sz="2100" dirty="0"/>
          </a:p>
          <a:p>
            <a:endParaRPr lang="en-IE" dirty="0"/>
          </a:p>
        </p:txBody>
      </p:sp>
      <p:pic>
        <p:nvPicPr>
          <p:cNvPr id="6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0048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325563"/>
            <a:ext cx="7886700" cy="4351338"/>
          </a:xfrm>
        </p:spPr>
        <p:txBody>
          <a:bodyPr/>
          <a:lstStyle/>
          <a:p>
            <a:r>
              <a:rPr lang="en-IE" dirty="0"/>
              <a:t>Data types/structures</a:t>
            </a:r>
          </a:p>
          <a:p>
            <a:endParaRPr lang="en-IE" dirty="0"/>
          </a:p>
          <a:p>
            <a:endParaRPr lang="en-IE" dirty="0"/>
          </a:p>
          <a:p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summary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</a:p>
          <a:p>
            <a:pPr lvl="1"/>
            <a:r>
              <a:rPr lang="en-IE" dirty="0"/>
              <a:t>vectors</a:t>
            </a:r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lvl="1"/>
            <a:r>
              <a:rPr lang="en-IE" dirty="0" err="1"/>
              <a:t>data.frame</a:t>
            </a:r>
            <a:endParaRPr lang="en-IE" dirty="0"/>
          </a:p>
          <a:p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218" y="1779238"/>
            <a:ext cx="8230395" cy="936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745" y="3748257"/>
            <a:ext cx="7673868" cy="5852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245" y="4884813"/>
            <a:ext cx="8810340" cy="15841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US" sz="4400" dirty="0" smtClean="0">
                <a:latin typeface="+mj-lt"/>
                <a:ea typeface="+mj-ea"/>
                <a:cs typeface="+mj-cs"/>
              </a:rPr>
              <a:t>4.1.2 Data types and summary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967389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4.1.3 Basic statistics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/>
          <a:lstStyle/>
          <a:p>
            <a:pPr lvl="1"/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mean(…)</a:t>
            </a:r>
            <a:r>
              <a:rPr lang="en-IE" dirty="0"/>
              <a:t>,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median(…)</a:t>
            </a:r>
            <a:r>
              <a:rPr lang="en-IE" dirty="0"/>
              <a:t>,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min</a:t>
            </a:r>
            <a:r>
              <a:rPr lang="en-IE" dirty="0"/>
              <a:t>/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max(…)</a:t>
            </a:r>
            <a:r>
              <a:rPr lang="en-IE" dirty="0"/>
              <a:t>,</a:t>
            </a:r>
            <a:r>
              <a:rPr lang="en-IE" b="1" dirty="0"/>
              <a:t>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sum(…)</a:t>
            </a:r>
            <a:r>
              <a:rPr lang="en-IE" dirty="0"/>
              <a:t>, 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sd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IE" dirty="0">
                <a:cs typeface="Courier New" panose="02070309020205020404" pitchFamily="49" charset="0"/>
              </a:rPr>
              <a:t>,</a:t>
            </a:r>
            <a:r>
              <a:rPr lang="en-IE" dirty="0"/>
              <a:t> 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IE" dirty="0">
                <a:cs typeface="Courier New" panose="02070309020205020404" pitchFamily="49" charset="0"/>
              </a:rPr>
              <a:t>,…</a:t>
            </a:r>
          </a:p>
          <a:p>
            <a:pPr lvl="1"/>
            <a:r>
              <a:rPr lang="en-IE" dirty="0">
                <a:cs typeface="Courier New" panose="02070309020205020404" pitchFamily="49" charset="0"/>
              </a:rPr>
              <a:t>!!!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NA</a:t>
            </a:r>
            <a:r>
              <a:rPr lang="en-IE" dirty="0">
                <a:cs typeface="Courier New" panose="02070309020205020404" pitchFamily="49" charset="0"/>
              </a:rPr>
              <a:t> sensitive: use 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na.rm = TRUE </a:t>
            </a:r>
            <a:r>
              <a:rPr lang="en-IE" dirty="0">
                <a:cs typeface="Courier New" panose="02070309020205020404" pitchFamily="49" charset="0"/>
              </a:rPr>
              <a:t>(if any):</a:t>
            </a:r>
          </a:p>
          <a:p>
            <a:pPr lvl="1"/>
            <a:endParaRPr lang="en-IE" dirty="0">
              <a:cs typeface="Courier New" panose="02070309020205020404" pitchFamily="49" charset="0"/>
            </a:endParaRPr>
          </a:p>
          <a:p>
            <a:endParaRPr lang="en-IE" dirty="0">
              <a:cs typeface="Courier New" panose="02070309020205020404" pitchFamily="49" charset="0"/>
            </a:endParaRPr>
          </a:p>
          <a:p>
            <a:endParaRPr lang="en-IE" dirty="0">
              <a:cs typeface="Courier New" panose="02070309020205020404" pitchFamily="49" charset="0"/>
            </a:endParaRPr>
          </a:p>
          <a:p>
            <a:pPr lvl="1"/>
            <a:r>
              <a:rPr lang="en-IE" dirty="0">
                <a:cs typeface="Courier New" panose="02070309020205020404" pitchFamily="49" charset="0"/>
              </a:rPr>
              <a:t>Note on </a:t>
            </a:r>
            <a:r>
              <a:rPr lang="en-IE" dirty="0" err="1">
                <a:cs typeface="Courier New" panose="02070309020205020404" pitchFamily="49" charset="0"/>
              </a:rPr>
              <a:t>logicals</a:t>
            </a:r>
            <a:r>
              <a:rPr lang="en-IE" dirty="0">
                <a:cs typeface="Courier New" panose="02070309020205020404" pitchFamily="49" charset="0"/>
              </a:rPr>
              <a:t>: behave as </a:t>
            </a:r>
            <a:r>
              <a:rPr lang="en-IE" b="1" dirty="0">
                <a:cs typeface="Courier New" panose="02070309020205020404" pitchFamily="49" charset="0"/>
              </a:rPr>
              <a:t>0/1 </a:t>
            </a:r>
            <a:r>
              <a:rPr lang="en-IE" dirty="0">
                <a:cs typeface="Courier New" panose="02070309020205020404" pitchFamily="49" charset="0"/>
              </a:rPr>
              <a:t> =&gt;  convenient for summarising tests!</a:t>
            </a:r>
          </a:p>
          <a:p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2780928"/>
            <a:ext cx="4608512" cy="13388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39" y="5157192"/>
            <a:ext cx="7024177" cy="79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31200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4.1.3 Basic statistics, quantile()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2286312"/>
            <a:ext cx="7886700" cy="4351338"/>
          </a:xfrm>
        </p:spPr>
        <p:txBody>
          <a:bodyPr/>
          <a:lstStyle/>
          <a:p>
            <a:pPr lvl="1"/>
            <a:r>
              <a:rPr lang="en-IE" dirty="0"/>
              <a:t>default: quartiles</a:t>
            </a:r>
          </a:p>
          <a:p>
            <a:pPr lvl="1"/>
            <a:r>
              <a:rPr lang="en-IE" dirty="0"/>
              <a:t>quantiles can be changed with </a:t>
            </a:r>
            <a:r>
              <a:rPr lang="en-IE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probs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…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6278" y="3360285"/>
            <a:ext cx="5544616" cy="16998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88086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4.1.4 Contingency table, table()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364" y="2452239"/>
            <a:ext cx="7316181" cy="24482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38241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509155" y="1825625"/>
            <a:ext cx="8634846" cy="4351338"/>
          </a:xfrm>
        </p:spPr>
        <p:txBody>
          <a:bodyPr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IE" sz="2400" dirty="0"/>
              <a:t>Store </a:t>
            </a:r>
            <a:r>
              <a:rPr lang="en-IE" sz="2400" dirty="0" err="1"/>
              <a:t>salmonRaw</a:t>
            </a:r>
            <a:r>
              <a:rPr lang="en-IE" sz="2400" dirty="0"/>
              <a:t> in a new “</a:t>
            </a:r>
            <a:r>
              <a:rPr lang="en-IE" sz="2400" dirty="0" err="1"/>
              <a:t>salmonTidy</a:t>
            </a:r>
            <a:r>
              <a:rPr lang="en-IE" sz="2400" dirty="0"/>
              <a:t>” </a:t>
            </a:r>
            <a:r>
              <a:rPr lang="en-IE" sz="2400" dirty="0" err="1"/>
              <a:t>data.frame</a:t>
            </a:r>
            <a:r>
              <a:rPr lang="en-IE" sz="2400" dirty="0"/>
              <a:t>.</a:t>
            </a:r>
            <a:br>
              <a:rPr lang="en-IE" sz="2400" dirty="0"/>
            </a:br>
            <a:r>
              <a:rPr lang="en-IE" sz="2400" dirty="0"/>
              <a:t>You will now work on this data set.</a:t>
            </a:r>
          </a:p>
          <a:p>
            <a:pPr marL="514350" indent="-514350">
              <a:buFont typeface="+mj-lt"/>
              <a:buAutoNum type="arabicPeriod"/>
            </a:pPr>
            <a:endParaRPr lang="en-IE" sz="2400" dirty="0"/>
          </a:p>
          <a:p>
            <a:pPr marL="514350" indent="-514350">
              <a:buFont typeface="+mj-lt"/>
              <a:buAutoNum type="arabicPeriod"/>
            </a:pPr>
            <a:r>
              <a:rPr lang="en-IE" sz="2400" dirty="0"/>
              <a:t>Detect incorrect weights and correct them.</a:t>
            </a:r>
          </a:p>
          <a:p>
            <a:pPr marL="514350" indent="-514350">
              <a:buFont typeface="+mj-lt"/>
              <a:buAutoNum type="arabicPeriod"/>
            </a:pPr>
            <a:endParaRPr lang="en-IE" sz="2400" dirty="0"/>
          </a:p>
          <a:p>
            <a:pPr marL="514350" indent="-514350">
              <a:buFont typeface="+mj-lt"/>
              <a:buAutoNum type="arabicPeriod"/>
            </a:pPr>
            <a:r>
              <a:rPr lang="en-IE" sz="2400" strike="sngStrike" dirty="0"/>
              <a:t>Remove entries with impossible dates (ignore leap years).</a:t>
            </a:r>
          </a:p>
          <a:p>
            <a:pPr marL="514350" indent="-514350">
              <a:buFont typeface="+mj-lt"/>
              <a:buAutoNum type="arabicPeriod"/>
            </a:pPr>
            <a:endParaRPr lang="en-IE" sz="2400" dirty="0"/>
          </a:p>
          <a:p>
            <a:pPr marL="514350" indent="-514350">
              <a:buFont typeface="+mj-lt"/>
              <a:buAutoNum type="arabicPeriod"/>
            </a:pPr>
            <a:r>
              <a:rPr lang="en-IE" sz="2400" dirty="0"/>
              <a:t>Recode the column “wild” (</a:t>
            </a:r>
            <a:r>
              <a:rPr lang="en-IE" sz="2400" b="1" dirty="0"/>
              <a:t>1 -&gt; TRUE, 2 -&gt; FALSE</a:t>
            </a:r>
            <a:r>
              <a:rPr lang="en-IE" sz="2400" dirty="0"/>
              <a:t>)</a:t>
            </a:r>
          </a:p>
          <a:p>
            <a:pPr marL="514350" indent="-514350">
              <a:buFont typeface="+mj-lt"/>
              <a:buAutoNum type="arabicPeriod"/>
            </a:pPr>
            <a:endParaRPr lang="en-IE" sz="2400" dirty="0"/>
          </a:p>
          <a:p>
            <a:pPr marL="514350" indent="-514350">
              <a:buFont typeface="+mj-lt"/>
              <a:buAutoNum type="arabicPeriod"/>
            </a:pPr>
            <a:r>
              <a:rPr lang="en-IE" sz="2400" dirty="0"/>
              <a:t>Save it in a salmonTidy.csv file</a:t>
            </a:r>
          </a:p>
          <a:p>
            <a:pPr marL="514350" indent="-514350">
              <a:buFont typeface="+mj-lt"/>
              <a:buAutoNum type="arabicPeriod"/>
            </a:pPr>
            <a:endParaRPr lang="en-IE" sz="2400" dirty="0"/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7565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20777"/>
            <a:ext cx="9144000" cy="2333192"/>
          </a:xfrm>
        </p:spPr>
        <p:txBody>
          <a:bodyPr/>
          <a:lstStyle/>
          <a:p>
            <a:pPr algn="just"/>
            <a:r>
              <a:rPr lang="en-IE" dirty="0" smtClean="0"/>
              <a:t>5. Graphics</a:t>
            </a:r>
            <a:endParaRPr lang="en-IE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397180" y="2741286"/>
            <a:ext cx="5151566" cy="1500187"/>
          </a:xfrm>
        </p:spPr>
        <p:txBody>
          <a:bodyPr/>
          <a:lstStyle/>
          <a:p>
            <a:r>
              <a:rPr lang="en-IE" dirty="0" smtClean="0"/>
              <a:t>This section will tell you about the basic elements the R language relies upon</a:t>
            </a:r>
            <a:endParaRPr lang="en-IE" dirty="0"/>
          </a:p>
        </p:txBody>
      </p:sp>
      <p:pic>
        <p:nvPicPr>
          <p:cNvPr id="6" name="Picture 2" descr="https://benjaminlmoore.files.wordpress.com/2015/04/screen-shot-2015-04-09-at-16-29-01.png?w=500&amp;h=33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9530" y="4241473"/>
            <a:ext cx="2785648" cy="1838528"/>
          </a:xfrm>
          <a:prstGeom prst="rect">
            <a:avLst/>
          </a:prstGeom>
          <a:noFill/>
        </p:spPr>
      </p:pic>
      <p:pic>
        <p:nvPicPr>
          <p:cNvPr id="7" name="Picture 6" descr="http://www.theusrus.de/Blog-files/Uwe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27466" y="4163639"/>
            <a:ext cx="2120630" cy="1994197"/>
          </a:xfrm>
          <a:prstGeom prst="rect">
            <a:avLst/>
          </a:prstGeom>
          <a:noFill/>
        </p:spPr>
      </p:pic>
      <p:pic>
        <p:nvPicPr>
          <p:cNvPr id="8" name="Picture 8" descr="http://ncss.wpengine.netdna-cdn.com/wp-content/uploads/2013/07/3D-Surface-Plot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480384" y="4148656"/>
            <a:ext cx="2317744" cy="2024163"/>
          </a:xfrm>
          <a:prstGeom prst="rect">
            <a:avLst/>
          </a:prstGeom>
          <a:noFill/>
        </p:spPr>
      </p:pic>
      <p:pic>
        <p:nvPicPr>
          <p:cNvPr id="9" name="Picture 10" descr="http://support.sas.com/documentation/cdl/en/grstatproc/62603/HTML/default/images/gsgscmat.gif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 flipH="1">
            <a:off x="6832022" y="1458619"/>
            <a:ext cx="1790700" cy="1790700"/>
          </a:xfrm>
          <a:prstGeom prst="rect">
            <a:avLst/>
          </a:prstGeom>
          <a:noFill/>
        </p:spPr>
      </p:pic>
      <p:pic>
        <p:nvPicPr>
          <p:cNvPr id="10" name="Picture 2" descr="RStudi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1840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4.1 Basic graphics</a:t>
            </a:r>
            <a:endParaRPr lang="en-I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 smtClean="0"/>
              <a:t>plot(), </a:t>
            </a:r>
            <a:r>
              <a:rPr lang="en-IE" dirty="0" err="1" smtClean="0"/>
              <a:t>hist</a:t>
            </a:r>
            <a:r>
              <a:rPr lang="en-IE" dirty="0" smtClean="0"/>
              <a:t>(), boxplot(), </a:t>
            </a:r>
            <a:r>
              <a:rPr lang="en-IE" dirty="0" err="1" smtClean="0"/>
              <a:t>barplot</a:t>
            </a:r>
            <a:r>
              <a:rPr lang="en-IE" dirty="0" smtClean="0"/>
              <a:t>(), pairs(), </a:t>
            </a:r>
            <a:r>
              <a:rPr lang="en-IE" dirty="0" err="1" smtClean="0"/>
              <a:t>matplot</a:t>
            </a:r>
            <a:r>
              <a:rPr lang="en-IE" dirty="0" smtClean="0"/>
              <a:t>()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742616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15350" cy="1325563"/>
          </a:xfrm>
        </p:spPr>
        <p:txBody>
          <a:bodyPr/>
          <a:lstStyle/>
          <a:p>
            <a:r>
              <a:rPr lang="en-IE" dirty="0" smtClean="0"/>
              <a:t>plot()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0" y="1434904"/>
            <a:ext cx="7666893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800" dirty="0" smtClean="0"/>
              <a:t>Most basic graphic, displays Y Vs X</a:t>
            </a:r>
          </a:p>
          <a:p>
            <a:endParaRPr lang="en-IE" sz="2800" dirty="0" smtClean="0"/>
          </a:p>
          <a:p>
            <a:endParaRPr lang="en-IE" sz="2800" dirty="0" smtClean="0"/>
          </a:p>
          <a:p>
            <a:endParaRPr lang="en-IE" sz="2800" dirty="0" smtClean="0"/>
          </a:p>
          <a:p>
            <a:endParaRPr lang="en-IE" sz="2800" dirty="0" smtClean="0"/>
          </a:p>
          <a:p>
            <a:endParaRPr lang="en-IE" sz="2800" dirty="0" smtClean="0"/>
          </a:p>
          <a:p>
            <a:endParaRPr lang="en-IE" sz="2800" dirty="0" smtClean="0"/>
          </a:p>
          <a:p>
            <a:endParaRPr lang="en-IE" sz="2800" dirty="0" smtClean="0"/>
          </a:p>
          <a:p>
            <a:endParaRPr lang="en-IE" sz="2800" dirty="0" smtClean="0"/>
          </a:p>
          <a:p>
            <a:endParaRPr lang="en-IE" sz="2800" dirty="0" smtClean="0"/>
          </a:p>
          <a:p>
            <a:r>
              <a:rPr lang="en-IE" sz="2800" dirty="0" smtClean="0"/>
              <a:t>See ?plot for more customisation</a:t>
            </a:r>
            <a:endParaRPr lang="en-IE" sz="2800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1613" y="2943224"/>
            <a:ext cx="4192587" cy="187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87888" y="2417763"/>
            <a:ext cx="4162425" cy="3228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108310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15350" cy="1325563"/>
          </a:xfrm>
        </p:spPr>
        <p:txBody>
          <a:bodyPr/>
          <a:lstStyle/>
          <a:p>
            <a:r>
              <a:rPr lang="en-IE" dirty="0" err="1" smtClean="0"/>
              <a:t>hist</a:t>
            </a:r>
            <a:r>
              <a:rPr lang="en-IE" dirty="0" smtClean="0"/>
              <a:t>()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0" y="1363186"/>
            <a:ext cx="864197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smtClean="0"/>
              <a:t>Displays </a:t>
            </a:r>
            <a:r>
              <a:rPr lang="fr-FR" sz="2800" dirty="0" err="1" smtClean="0"/>
              <a:t>histogram</a:t>
            </a:r>
            <a:endParaRPr lang="fr-FR" sz="2800" dirty="0" smtClean="0"/>
          </a:p>
          <a:p>
            <a:r>
              <a:rPr lang="fr-FR" sz="2800" dirty="0" smtClean="0"/>
              <a:t>=</a:t>
            </a:r>
            <a:r>
              <a:rPr lang="fr-FR" sz="2400" dirty="0" smtClean="0"/>
              <a:t>G</a:t>
            </a:r>
            <a:r>
              <a:rPr lang="en-US" sz="2400" dirty="0" err="1" smtClean="0"/>
              <a:t>raphical</a:t>
            </a:r>
            <a:r>
              <a:rPr lang="en-US" sz="2400" dirty="0" smtClean="0"/>
              <a:t> representation of the distribution of numerical data</a:t>
            </a:r>
            <a:endParaRPr lang="en-IE" sz="2400" dirty="0" smtClean="0"/>
          </a:p>
          <a:p>
            <a:endParaRPr lang="en-IE" sz="2800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 b="7819"/>
          <a:stretch>
            <a:fillRect/>
          </a:stretch>
        </p:blipFill>
        <p:spPr bwMode="auto">
          <a:xfrm>
            <a:off x="4255770" y="2628900"/>
            <a:ext cx="4240530" cy="284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19100" y="3632200"/>
            <a:ext cx="3257941" cy="665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ZoneTexte 7"/>
          <p:cNvSpPr txBox="1"/>
          <p:nvPr/>
        </p:nvSpPr>
        <p:spPr>
          <a:xfrm>
            <a:off x="0" y="5401786"/>
            <a:ext cx="86419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smtClean="0"/>
              <a:t>break = argument </a:t>
            </a:r>
            <a:r>
              <a:rPr lang="fr-FR" sz="2000" dirty="0" err="1" smtClean="0"/>
              <a:t>controling</a:t>
            </a:r>
            <a:r>
              <a:rPr lang="fr-FR" sz="2000" dirty="0" smtClean="0"/>
              <a:t> </a:t>
            </a:r>
            <a:r>
              <a:rPr lang="fr-FR" sz="2000" dirty="0" err="1" smtClean="0"/>
              <a:t>number</a:t>
            </a:r>
            <a:r>
              <a:rPr lang="fr-FR" sz="2000" dirty="0" smtClean="0"/>
              <a:t> bars</a:t>
            </a:r>
            <a:endParaRPr lang="en-IE" sz="2000" dirty="0" smtClean="0"/>
          </a:p>
        </p:txBody>
      </p:sp>
    </p:spTree>
    <p:extLst>
      <p:ext uri="{BB962C8B-B14F-4D97-AF65-F5344CB8AC3E}">
        <p14:creationId xmlns:p14="http://schemas.microsoft.com/office/powerpoint/2010/main" val="1158771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15350" cy="1325563"/>
          </a:xfrm>
        </p:spPr>
        <p:txBody>
          <a:bodyPr/>
          <a:lstStyle/>
          <a:p>
            <a:r>
              <a:rPr lang="en-IE" dirty="0" err="1" smtClean="0"/>
              <a:t>barplot</a:t>
            </a:r>
            <a:r>
              <a:rPr lang="en-IE" dirty="0" smtClean="0"/>
              <a:t>()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0" y="1434904"/>
            <a:ext cx="91440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Displays rectangular bars with lengths proportional to the values that they represent</a:t>
            </a:r>
          </a:p>
          <a:p>
            <a:pPr>
              <a:buFont typeface="Arial" pitchFamily="34" charset="0"/>
              <a:buChar char="•"/>
            </a:pPr>
            <a:endParaRPr lang="fr-FR" sz="2400" dirty="0" smtClean="0"/>
          </a:p>
          <a:p>
            <a:pPr>
              <a:buFont typeface="Arial" pitchFamily="34" charset="0"/>
              <a:buChar char="•"/>
            </a:pPr>
            <a:r>
              <a:rPr lang="fr-FR" sz="2400" dirty="0" smtClean="0"/>
              <a:t>Works on </a:t>
            </a:r>
          </a:p>
          <a:p>
            <a:pPr lvl="1">
              <a:buFont typeface="Arial" pitchFamily="34" charset="0"/>
              <a:buChar char="•"/>
            </a:pPr>
            <a:r>
              <a:rPr lang="fr-FR" sz="2000" dirty="0" err="1" smtClean="0"/>
              <a:t>vectors</a:t>
            </a:r>
            <a:r>
              <a:rPr lang="fr-FR" sz="2000" dirty="0" smtClean="0"/>
              <a:t> (</a:t>
            </a:r>
            <a:r>
              <a:rPr lang="fr-FR" sz="2000" dirty="0" err="1" smtClean="0"/>
              <a:t>regular</a:t>
            </a:r>
            <a:r>
              <a:rPr lang="fr-FR" sz="2000" dirty="0" smtClean="0"/>
              <a:t> </a:t>
            </a:r>
            <a:r>
              <a:rPr lang="fr-FR" sz="2000" dirty="0" err="1" smtClean="0"/>
              <a:t>barplot</a:t>
            </a:r>
            <a:r>
              <a:rPr lang="fr-FR" sz="2000" dirty="0" smtClean="0"/>
              <a:t>)</a:t>
            </a:r>
          </a:p>
          <a:p>
            <a:pPr lvl="1">
              <a:buFont typeface="Arial" pitchFamily="34" charset="0"/>
              <a:buChar char="•"/>
            </a:pPr>
            <a:r>
              <a:rPr lang="fr-FR" sz="2000" dirty="0" smtClean="0"/>
              <a:t>matrices (</a:t>
            </a:r>
            <a:r>
              <a:rPr lang="fr-FR" sz="2000" dirty="0" err="1" smtClean="0"/>
              <a:t>including</a:t>
            </a:r>
            <a:r>
              <a:rPr lang="fr-FR" sz="2000" dirty="0" smtClean="0"/>
              <a:t> </a:t>
            </a:r>
            <a:r>
              <a:rPr lang="fr-FR" sz="2000" dirty="0" err="1" smtClean="0"/>
              <a:t>contengency</a:t>
            </a:r>
            <a:r>
              <a:rPr lang="fr-FR" sz="2000" dirty="0" smtClean="0"/>
              <a:t> tables, </a:t>
            </a:r>
            <a:r>
              <a:rPr lang="fr-FR" sz="2000" dirty="0" err="1" smtClean="0"/>
              <a:t>stacked</a:t>
            </a:r>
            <a:r>
              <a:rPr lang="fr-FR" sz="2000" dirty="0" smtClean="0"/>
              <a:t> </a:t>
            </a:r>
            <a:r>
              <a:rPr lang="fr-FR" sz="2000" dirty="0" err="1" smtClean="0"/>
              <a:t>barplots</a:t>
            </a:r>
            <a:r>
              <a:rPr lang="fr-FR" sz="2000" dirty="0" smtClean="0"/>
              <a:t>) </a:t>
            </a:r>
            <a:endParaRPr lang="en-US" sz="2000" dirty="0" smtClean="0"/>
          </a:p>
          <a:p>
            <a:endParaRPr lang="fr-FR" sz="2800" dirty="0" smtClean="0"/>
          </a:p>
          <a:p>
            <a:endParaRPr lang="en-IE" sz="2800" dirty="0" smtClean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19675" y="3819525"/>
            <a:ext cx="4124325" cy="3038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03201" y="4592638"/>
            <a:ext cx="4622800" cy="1109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ZoneTexte 7"/>
          <p:cNvSpPr txBox="1"/>
          <p:nvPr/>
        </p:nvSpPr>
        <p:spPr>
          <a:xfrm>
            <a:off x="419100" y="6350000"/>
            <a:ext cx="147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>
                <a:solidFill>
                  <a:srgbClr val="FF0000"/>
                </a:solidFill>
              </a:rPr>
              <a:t>Legend</a:t>
            </a:r>
            <a:r>
              <a:rPr lang="fr-FR" dirty="0" smtClean="0">
                <a:solidFill>
                  <a:srgbClr val="FF0000"/>
                </a:solidFill>
              </a:rPr>
              <a:t> </a:t>
            </a:r>
            <a:r>
              <a:rPr lang="fr-FR" dirty="0" err="1" smtClean="0">
                <a:solidFill>
                  <a:srgbClr val="FF0000"/>
                </a:solidFill>
              </a:rPr>
              <a:t>later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6872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10475</TotalTime>
  <Words>4886</Words>
  <Application>Microsoft Office PowerPoint</Application>
  <PresentationFormat>On-screen Show (4:3)</PresentationFormat>
  <Paragraphs>1358</Paragraphs>
  <Slides>170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170</vt:i4>
      </vt:variant>
    </vt:vector>
  </HeadingPairs>
  <TitlesOfParts>
    <vt:vector size="176" baseType="lpstr">
      <vt:lpstr>Arial Unicode MS</vt:lpstr>
      <vt:lpstr>Arial</vt:lpstr>
      <vt:lpstr>Calibri</vt:lpstr>
      <vt:lpstr>Calibri Light</vt:lpstr>
      <vt:lpstr>Courier New</vt:lpstr>
      <vt:lpstr>Office Theme</vt:lpstr>
      <vt:lpstr>R for beginners training course  Guillaume Bal &amp; Yves Reecht  https://github.com/GuillaumeBal/r.training   November 2017</vt:lpstr>
      <vt:lpstr>GETTING STARTED </vt:lpstr>
      <vt:lpstr>1.1 Coding generalities What is a code Code Vs clicks Languages  Basic elements  </vt:lpstr>
      <vt:lpstr>Code or program</vt:lpstr>
      <vt:lpstr>Code (R) Vs clicks (Excel) Similarities</vt:lpstr>
      <vt:lpstr>Code (R) Vs clicks (Excel) Differences</vt:lpstr>
      <vt:lpstr>Code (R) Vs clicks (Excel) Differences</vt:lpstr>
      <vt:lpstr>Overview reasons for coding</vt:lpstr>
      <vt:lpstr>Coding language</vt:lpstr>
      <vt:lpstr>Coding basics elements</vt:lpstr>
      <vt:lpstr>1.2 R Basic Console Variables Scripts Functions Rstudio Good practices</vt:lpstr>
      <vt:lpstr>What’s R ?</vt:lpstr>
      <vt:lpstr>R cons &amp; pros</vt:lpstr>
      <vt:lpstr>Aim of the course</vt:lpstr>
      <vt:lpstr>Exercises</vt:lpstr>
      <vt:lpstr>PowerPoint Presentation</vt:lpstr>
      <vt:lpstr>PowerPoint Presentation</vt:lpstr>
      <vt:lpstr>Exercises</vt:lpstr>
      <vt:lpstr>PowerPoint Presentation</vt:lpstr>
      <vt:lpstr>PowerPoint Presentation</vt:lpstr>
      <vt:lpstr>Exercises</vt:lpstr>
      <vt:lpstr>PowerPoint Presentation</vt:lpstr>
      <vt:lpstr>PowerPoint Presentation</vt:lpstr>
      <vt:lpstr>PowerPoint Presentation</vt:lpstr>
      <vt:lpstr>Exercises</vt:lpstr>
      <vt:lpstr>Graphical User Interfaces </vt:lpstr>
      <vt:lpstr>PowerPoint Presentation</vt:lpstr>
      <vt:lpstr>Exercises</vt:lpstr>
      <vt:lpstr>Good coding practices</vt:lpstr>
      <vt:lpstr>2. R language basic structure</vt:lpstr>
      <vt:lpstr>2.1 Vectors data types, structure and manipulation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Exercises</vt:lpstr>
      <vt:lpstr>PowerPoint Presentation</vt:lpstr>
      <vt:lpstr>Exercises</vt:lpstr>
      <vt:lpstr>PowerPoint Presentation</vt:lpstr>
      <vt:lpstr>PowerPoint Presentation</vt:lpstr>
      <vt:lpstr>PowerPoint Presentation</vt:lpstr>
      <vt:lpstr>Exercises</vt:lpstr>
      <vt:lpstr>PowerPoint Presentation</vt:lpstr>
      <vt:lpstr>PowerPoint Presentation</vt:lpstr>
      <vt:lpstr>PowerPoint Presentation</vt:lpstr>
      <vt:lpstr>Exercises</vt:lpstr>
      <vt:lpstr>PowerPoint Presentation</vt:lpstr>
      <vt:lpstr>PowerPoint Presentation</vt:lpstr>
      <vt:lpstr>PowerPoint Presentation</vt:lpstr>
      <vt:lpstr>Exercises</vt:lpstr>
      <vt:lpstr>2.2 Further data structures</vt:lpstr>
      <vt:lpstr>PowerPoint Presentation</vt:lpstr>
      <vt:lpstr>PowerPoint Presentation</vt:lpstr>
      <vt:lpstr>PowerPoint Presentation</vt:lpstr>
      <vt:lpstr>2.2.2 Matrices’ algebra</vt:lpstr>
      <vt:lpstr>PowerPoint Presentation</vt:lpstr>
      <vt:lpstr>Exercises</vt:lpstr>
      <vt:lpstr>3. Data manipulations</vt:lpstr>
      <vt:lpstr>3.3 Indexing data</vt:lpstr>
      <vt:lpstr>PowerPoint Presentation</vt:lpstr>
      <vt:lpstr>PowerPoint Presentation</vt:lpstr>
      <vt:lpstr>Exercises</vt:lpstr>
      <vt:lpstr>PowerPoint Presentation</vt:lpstr>
      <vt:lpstr>PowerPoint Presentation</vt:lpstr>
      <vt:lpstr>PowerPoint Presentation</vt:lpstr>
      <vt:lpstr>PowerPoint Presentation</vt:lpstr>
      <vt:lpstr>Exercises</vt:lpstr>
      <vt:lpstr>PowerPoint Presentation</vt:lpstr>
      <vt:lpstr>PowerPoint Presentation</vt:lpstr>
      <vt:lpstr>PowerPoint Presentation</vt:lpstr>
      <vt:lpstr>Exercises</vt:lpstr>
      <vt:lpstr>PowerPoint Presentation</vt:lpstr>
      <vt:lpstr>PowerPoint Presentation</vt:lpstr>
      <vt:lpstr>PowerPoint Presentation</vt:lpstr>
      <vt:lpstr>Exercises</vt:lpstr>
      <vt:lpstr>4. Data mining, basics</vt:lpstr>
      <vt:lpstr>4.1 Importing / exporting</vt:lpstr>
      <vt:lpstr>Data loading</vt:lpstr>
      <vt:lpstr>PowerPoint Presentation</vt:lpstr>
      <vt:lpstr>Data loading, read.table()</vt:lpstr>
      <vt:lpstr>Data saving, write.table()</vt:lpstr>
      <vt:lpstr>File location</vt:lpstr>
      <vt:lpstr>Course dataset</vt:lpstr>
      <vt:lpstr>Exercises</vt:lpstr>
      <vt:lpstr>4.2 Basic mining</vt:lpstr>
      <vt:lpstr>PowerPoint Presentation</vt:lpstr>
      <vt:lpstr>PowerPoint Presentation</vt:lpstr>
      <vt:lpstr>4.1.3 Basic statistics</vt:lpstr>
      <vt:lpstr>4.1.3 Basic statistics, quantile()</vt:lpstr>
      <vt:lpstr>4.1.4 Contingency table, table()</vt:lpstr>
      <vt:lpstr>Exercises</vt:lpstr>
      <vt:lpstr>5. Graphics</vt:lpstr>
      <vt:lpstr>4.1 Basic graphics</vt:lpstr>
      <vt:lpstr>plot()</vt:lpstr>
      <vt:lpstr>hist()</vt:lpstr>
      <vt:lpstr>barplot()</vt:lpstr>
      <vt:lpstr>boxplot()</vt:lpstr>
      <vt:lpstr>matplot()</vt:lpstr>
      <vt:lpstr>pairs()</vt:lpstr>
      <vt:lpstr>Saving graphics</vt:lpstr>
      <vt:lpstr>Exercises</vt:lpstr>
      <vt:lpstr>4.2 Customizing graphics</vt:lpstr>
      <vt:lpstr>Features type</vt:lpstr>
      <vt:lpstr>Points, lines and colours</vt:lpstr>
      <vt:lpstr>More features</vt:lpstr>
      <vt:lpstr>More features</vt:lpstr>
      <vt:lpstr>Exercises</vt:lpstr>
      <vt:lpstr>4.3 Global graphics settings</vt:lpstr>
      <vt:lpstr>par(), global parameters</vt:lpstr>
      <vt:lpstr>par()</vt:lpstr>
      <vt:lpstr>Exercises</vt:lpstr>
      <vt:lpstr>More on graphics</vt:lpstr>
      <vt:lpstr>6. Repetitive &amp; conditional tasks</vt:lpstr>
      <vt:lpstr>6.1 Applying the same function - over one dimension of a matrix/dataframe/array, apply() - by factor levels on a vector, matrix, dataframe, tapply &amp; by()   (over elements of a list, sapply() and lapply(), see extras section)   </vt:lpstr>
      <vt:lpstr>Applying across dimensions : apply()</vt:lpstr>
      <vt:lpstr>Apply functions by factor(s) tapply()</vt:lpstr>
      <vt:lpstr>Applying functions by factor(s) by()</vt:lpstr>
      <vt:lpstr>Including ‘applied functions’ arguments</vt:lpstr>
      <vt:lpstr>Exercises</vt:lpstr>
      <vt:lpstr>6.2 loops - for() loop, performs instruction for given number time - nesting loops - if(), for conditional tasks, not a loop but part of nested loops  (while() loop, perform instructions while condition is satisfied, see extras section)   </vt:lpstr>
      <vt:lpstr>for() loops, structure</vt:lpstr>
      <vt:lpstr>for() loops, when ?</vt:lpstr>
      <vt:lpstr>Add conditional tasks with if() </vt:lpstr>
      <vt:lpstr>Add conditional tasks with if() </vt:lpstr>
      <vt:lpstr>Exercises</vt:lpstr>
      <vt:lpstr>Exercises</vt:lpstr>
      <vt:lpstr>Nesting loops</vt:lpstr>
      <vt:lpstr>if() specific options </vt:lpstr>
      <vt:lpstr>7. More advanced analyses &amp; programming</vt:lpstr>
      <vt:lpstr>7.1 Creating functions    </vt:lpstr>
      <vt:lpstr>Functions</vt:lpstr>
      <vt:lpstr>Sum of 2 integers</vt:lpstr>
      <vt:lpstr>Sum of 2 integers, stop()</vt:lpstr>
      <vt:lpstr>Sum of 2 integers, warnings()</vt:lpstr>
      <vt:lpstr>Exercises</vt:lpstr>
      <vt:lpstr>Adding default arguments’ values</vt:lpstr>
      <vt:lpstr>Further tools for functions</vt:lpstr>
      <vt:lpstr>R functions, get details</vt:lpstr>
      <vt:lpstr>7.2 Quick overview stats</vt:lpstr>
      <vt:lpstr>Non parametric smoothing</vt:lpstr>
      <vt:lpstr>lowess() examples</vt:lpstr>
      <vt:lpstr>Correlations / linear models</vt:lpstr>
      <vt:lpstr>cor.test() and lm() example</vt:lpstr>
      <vt:lpstr>Generalized Additive Models</vt:lpstr>
      <vt:lpstr>Generalized Additive Models</vt:lpstr>
      <vt:lpstr>General-purpose optimization in R</vt:lpstr>
      <vt:lpstr>7. EXTRAS  YOU MAY NEED / USE SOON ... </vt:lpstr>
      <vt:lpstr>dates</vt:lpstr>
      <vt:lpstr>Other data structures</vt:lpstr>
      <vt:lpstr>PowerPoint Presentation</vt:lpstr>
      <vt:lpstr>Applying functions on  elements of list</vt:lpstr>
      <vt:lpstr>Applying functions by factor(s) by()</vt:lpstr>
      <vt:lpstr>Applying functions by factor(s) by()</vt:lpstr>
      <vt:lpstr>while() loop</vt:lpstr>
      <vt:lpstr>Data loading and saving, excel files</vt:lpstr>
      <vt:lpstr>ggplot2 package</vt:lpstr>
      <vt:lpstr>ggplot2 package, examples</vt:lpstr>
      <vt:lpstr>ggplot2 package, examples</vt:lpstr>
      <vt:lpstr>ggplot2 package, examples</vt:lpstr>
      <vt:lpstr>8. TO KEEP GOING</vt:lpstr>
      <vt:lpstr>Reports, R markdown package</vt:lpstr>
      <vt:lpstr>R packages</vt:lpstr>
      <vt:lpstr>R packages, fisheries</vt:lpstr>
      <vt:lpstr>Write your own models</vt:lpstr>
      <vt:lpstr>PowerPoint Presentation</vt:lpstr>
      <vt:lpstr>More exercises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 for beginners training course  Guillaume Bal &amp; Yves Reecht   8th &amp; 9th of March 2016  </dc:title>
  <dc:creator>Guilluame Bal (ext)</dc:creator>
  <cp:lastModifiedBy>Guilluame Bal (ext)</cp:lastModifiedBy>
  <cp:revision>418</cp:revision>
  <dcterms:created xsi:type="dcterms:W3CDTF">2016-03-08T09:10:36Z</dcterms:created>
  <dcterms:modified xsi:type="dcterms:W3CDTF">2017-11-20T09:19:47Z</dcterms:modified>
</cp:coreProperties>
</file>